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7" r:id="rId2"/>
    <p:sldId id="258" r:id="rId3"/>
    <p:sldId id="267" r:id="rId4"/>
    <p:sldId id="286" r:id="rId5"/>
    <p:sldId id="269" r:id="rId6"/>
    <p:sldId id="268" r:id="rId7"/>
    <p:sldId id="270" r:id="rId8"/>
    <p:sldId id="271" r:id="rId9"/>
    <p:sldId id="272" r:id="rId10"/>
    <p:sldId id="273" r:id="rId11"/>
    <p:sldId id="287" r:id="rId12"/>
    <p:sldId id="259" r:id="rId13"/>
    <p:sldId id="260" r:id="rId14"/>
    <p:sldId id="261" r:id="rId15"/>
    <p:sldId id="262" r:id="rId16"/>
    <p:sldId id="263" r:id="rId17"/>
    <p:sldId id="264" r:id="rId18"/>
    <p:sldId id="265" r:id="rId19"/>
    <p:sldId id="266" r:id="rId20"/>
    <p:sldId id="274" r:id="rId21"/>
    <p:sldId id="275" r:id="rId22"/>
    <p:sldId id="276" r:id="rId23"/>
    <p:sldId id="277" r:id="rId24"/>
    <p:sldId id="278" r:id="rId25"/>
    <p:sldId id="279" r:id="rId26"/>
    <p:sldId id="285" r:id="rId27"/>
    <p:sldId id="280" r:id="rId28"/>
    <p:sldId id="281" r:id="rId29"/>
    <p:sldId id="282" r:id="rId30"/>
    <p:sldId id="283" r:id="rId31"/>
    <p:sldId id="284" r:id="rId32"/>
  </p:sldIdLst>
  <p:sldSz cx="9144000" cy="6858000" type="screen4x3"/>
  <p:notesSz cx="6815138" cy="9942513"/>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127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2750" cy="496888"/>
          </a:xfrm>
          <a:prstGeom prst="rect">
            <a:avLst/>
          </a:prstGeom>
        </p:spPr>
        <p:txBody>
          <a:bodyPr vert="horz" lIns="91440" tIns="45720" rIns="91440" bIns="45720" rtlCol="0"/>
          <a:lstStyle>
            <a:lvl1pPr algn="l">
              <a:defRPr sz="1200"/>
            </a:lvl1pPr>
          </a:lstStyle>
          <a:p>
            <a:pPr>
              <a:defRPr/>
            </a:pPr>
            <a:endParaRPr lang="id-ID"/>
          </a:p>
        </p:txBody>
      </p:sp>
      <p:sp>
        <p:nvSpPr>
          <p:cNvPr id="3" name="Date Placeholder 2"/>
          <p:cNvSpPr>
            <a:spLocks noGrp="1"/>
          </p:cNvSpPr>
          <p:nvPr>
            <p:ph type="dt" idx="1"/>
          </p:nvPr>
        </p:nvSpPr>
        <p:spPr>
          <a:xfrm>
            <a:off x="3860800" y="0"/>
            <a:ext cx="2952750" cy="496888"/>
          </a:xfrm>
          <a:prstGeom prst="rect">
            <a:avLst/>
          </a:prstGeom>
        </p:spPr>
        <p:txBody>
          <a:bodyPr vert="horz" lIns="91440" tIns="45720" rIns="91440" bIns="45720" rtlCol="0"/>
          <a:lstStyle>
            <a:lvl1pPr algn="r">
              <a:defRPr sz="1200"/>
            </a:lvl1pPr>
          </a:lstStyle>
          <a:p>
            <a:pPr>
              <a:defRPr/>
            </a:pPr>
            <a:fld id="{DEE22E35-55BD-43AA-AF47-F46B11C4D97D}" type="datetimeFigureOut">
              <a:rPr lang="id-ID"/>
              <a:pPr>
                <a:defRPr/>
              </a:pPr>
              <a:t>15/10/2012</a:t>
            </a:fld>
            <a:endParaRPr lang="id-ID"/>
          </a:p>
        </p:txBody>
      </p:sp>
      <p:sp>
        <p:nvSpPr>
          <p:cNvPr id="4" name="Slide Image Placeholder 3"/>
          <p:cNvSpPr>
            <a:spLocks noGrp="1" noRot="1" noChangeAspect="1"/>
          </p:cNvSpPr>
          <p:nvPr>
            <p:ph type="sldImg" idx="2"/>
          </p:nvPr>
        </p:nvSpPr>
        <p:spPr>
          <a:xfrm>
            <a:off x="923925" y="746125"/>
            <a:ext cx="4968875" cy="3727450"/>
          </a:xfrm>
          <a:prstGeom prst="rect">
            <a:avLst/>
          </a:prstGeom>
          <a:noFill/>
          <a:ln w="12700">
            <a:solidFill>
              <a:prstClr val="black"/>
            </a:solidFill>
          </a:ln>
        </p:spPr>
        <p:txBody>
          <a:bodyPr vert="horz" lIns="91440" tIns="45720" rIns="91440" bIns="45720" rtlCol="0" anchor="ctr"/>
          <a:lstStyle/>
          <a:p>
            <a:pPr lvl="0"/>
            <a:endParaRPr lang="id-ID" noProof="0" smtClean="0"/>
          </a:p>
        </p:txBody>
      </p:sp>
      <p:sp>
        <p:nvSpPr>
          <p:cNvPr id="5" name="Notes Placeholder 4"/>
          <p:cNvSpPr>
            <a:spLocks noGrp="1"/>
          </p:cNvSpPr>
          <p:nvPr>
            <p:ph type="body" sz="quarter" idx="3"/>
          </p:nvPr>
        </p:nvSpPr>
        <p:spPr>
          <a:xfrm>
            <a:off x="681038" y="4722813"/>
            <a:ext cx="5453062" cy="447357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smtClean="0"/>
          </a:p>
        </p:txBody>
      </p:sp>
      <p:sp>
        <p:nvSpPr>
          <p:cNvPr id="6" name="Footer Placeholder 5"/>
          <p:cNvSpPr>
            <a:spLocks noGrp="1"/>
          </p:cNvSpPr>
          <p:nvPr>
            <p:ph type="ftr" sz="quarter" idx="4"/>
          </p:nvPr>
        </p:nvSpPr>
        <p:spPr>
          <a:xfrm>
            <a:off x="0" y="9444038"/>
            <a:ext cx="2952750" cy="496887"/>
          </a:xfrm>
          <a:prstGeom prst="rect">
            <a:avLst/>
          </a:prstGeom>
        </p:spPr>
        <p:txBody>
          <a:bodyPr vert="horz" lIns="91440" tIns="45720" rIns="91440" bIns="45720" rtlCol="0" anchor="b"/>
          <a:lstStyle>
            <a:lvl1pPr algn="l">
              <a:defRPr sz="1200"/>
            </a:lvl1pPr>
          </a:lstStyle>
          <a:p>
            <a:pPr>
              <a:defRPr/>
            </a:pPr>
            <a:endParaRPr lang="id-ID"/>
          </a:p>
        </p:txBody>
      </p:sp>
      <p:sp>
        <p:nvSpPr>
          <p:cNvPr id="7" name="Slide Number Placeholder 6"/>
          <p:cNvSpPr>
            <a:spLocks noGrp="1"/>
          </p:cNvSpPr>
          <p:nvPr>
            <p:ph type="sldNum" sz="quarter" idx="5"/>
          </p:nvPr>
        </p:nvSpPr>
        <p:spPr>
          <a:xfrm>
            <a:off x="3860800" y="9444038"/>
            <a:ext cx="2952750" cy="496887"/>
          </a:xfrm>
          <a:prstGeom prst="rect">
            <a:avLst/>
          </a:prstGeom>
        </p:spPr>
        <p:txBody>
          <a:bodyPr vert="horz" lIns="91440" tIns="45720" rIns="91440" bIns="45720" rtlCol="0" anchor="b"/>
          <a:lstStyle>
            <a:lvl1pPr algn="r">
              <a:defRPr sz="1200"/>
            </a:lvl1pPr>
          </a:lstStyle>
          <a:p>
            <a:pPr>
              <a:defRPr/>
            </a:pPr>
            <a:fld id="{01F42A42-E37F-4445-A7A5-E8C466F610E0}" type="slidenum">
              <a:rPr lang="id-ID"/>
              <a:pPr>
                <a:defRPr/>
              </a:pPr>
              <a:t>‹#›</a:t>
            </a:fld>
            <a:endParaRPr lang="id-ID"/>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E2E0D8B-73B1-43BE-B47A-77C03C0DDFF7}" type="slidenum">
              <a:rPr lang="id-ID" smtClean="0"/>
              <a:pPr/>
              <a:t>1</a:t>
            </a:fld>
            <a:endParaRPr lang="id-ID"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D0706AF-3260-46CF-A405-979456C47B58}"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EE98F68-6B2C-4C16-A736-A60F8B376C08}"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9B9EB29-AAF8-413E-A037-DD4CD8B6AD7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1E0AE59-1B15-4F29-A251-A3BA093700AB}"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954BE0F-A2C5-43FD-9CC9-1A194032DA57}"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65E158A-154B-4777-A72E-E2389197650F}"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E50E30E0-A201-4B7B-B1E5-E765943C73C8}"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D63566BA-16C5-418C-A314-B0EAAE0DADB2}"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07E106E1-217F-4CDE-8CF7-DED1A8CACF3A}"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4167BDB-DAEF-4289-806F-E8863E56D525}"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080A974-6504-4527-8FA8-69052472E89F}"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5E5564D-B80A-4171-9522-0D3C7CCE521B}"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115616" y="2348880"/>
            <a:ext cx="7286625" cy="2031325"/>
          </a:xfrm>
          <a:prstGeom prst="rect">
            <a:avLst/>
          </a:prstGeom>
          <a:ln>
            <a:headEnd type="none" w="sm" len="sm"/>
            <a:tailEnd type="none" w="sm" len="sm"/>
          </a:ln>
        </p:spPr>
        <p:style>
          <a:lnRef idx="3">
            <a:schemeClr val="lt1"/>
          </a:lnRef>
          <a:fillRef idx="1">
            <a:schemeClr val="dk1"/>
          </a:fillRef>
          <a:effectRef idx="1">
            <a:schemeClr val="dk1"/>
          </a:effectRef>
          <a:fontRef idx="minor">
            <a:schemeClr val="lt1"/>
          </a:fontRef>
        </p:style>
        <p:txBody>
          <a:bodyPr>
            <a:spAutoFit/>
          </a:bodyPr>
          <a:lstStyle/>
          <a:p>
            <a:pPr algn="ctr">
              <a:spcBef>
                <a:spcPct val="50000"/>
              </a:spcBef>
            </a:pPr>
            <a:r>
              <a:rPr lang="id-ID" sz="3600" dirty="0">
                <a:latin typeface="Tahoma" pitchFamily="34" charset="0"/>
              </a:rPr>
              <a:t>Topik: </a:t>
            </a:r>
            <a:endParaRPr lang="id-ID" sz="3600" dirty="0" smtClean="0">
              <a:latin typeface="Tahoma" pitchFamily="34" charset="0"/>
            </a:endParaRPr>
          </a:p>
          <a:p>
            <a:pPr algn="ctr">
              <a:spcBef>
                <a:spcPct val="50000"/>
              </a:spcBef>
            </a:pPr>
            <a:r>
              <a:rPr lang="id-ID" sz="3600" dirty="0" smtClean="0">
                <a:latin typeface="Tahoma" pitchFamily="34" charset="0"/>
              </a:rPr>
              <a:t>Aplikasi </a:t>
            </a:r>
            <a:r>
              <a:rPr lang="id-ID" sz="3600" dirty="0">
                <a:latin typeface="Tahoma" pitchFamily="34" charset="0"/>
              </a:rPr>
              <a:t>Kerangka Analisis Kelembagaan Pengelolaan </a:t>
            </a:r>
            <a:r>
              <a:rPr lang="id-ID" sz="3600" dirty="0" smtClean="0">
                <a:latin typeface="Tahoma" pitchFamily="34" charset="0"/>
              </a:rPr>
              <a:t>CPRs</a:t>
            </a:r>
            <a:endParaRPr lang="en-GB" sz="3600" dirty="0">
              <a:latin typeface="Tahoma" pitchFamily="34" charset="0"/>
            </a:endParaRPr>
          </a:p>
        </p:txBody>
      </p:sp>
      <p:sp>
        <p:nvSpPr>
          <p:cNvPr id="2051" name="Text Box 4"/>
          <p:cNvSpPr txBox="1">
            <a:spLocks noChangeArrowheads="1"/>
          </p:cNvSpPr>
          <p:nvPr/>
        </p:nvSpPr>
        <p:spPr bwMode="auto">
          <a:xfrm>
            <a:off x="827088" y="4797425"/>
            <a:ext cx="7705725" cy="1006475"/>
          </a:xfrm>
          <a:prstGeom prst="rect">
            <a:avLst/>
          </a:prstGeom>
          <a:noFill/>
          <a:ln w="12700" cap="sq">
            <a:noFill/>
            <a:miter lim="800000"/>
            <a:headEnd type="none" w="sm" len="sm"/>
            <a:tailEnd type="none" w="sm" len="sm"/>
          </a:ln>
        </p:spPr>
        <p:txBody>
          <a:bodyPr>
            <a:spAutoFit/>
          </a:bodyPr>
          <a:lstStyle/>
          <a:p>
            <a:pPr algn="ctr">
              <a:spcBef>
                <a:spcPct val="50000"/>
              </a:spcBef>
            </a:pPr>
            <a:r>
              <a:rPr lang="id-ID" sz="2000" b="1">
                <a:latin typeface="Tahoma" pitchFamily="34" charset="0"/>
              </a:rPr>
              <a:t>DEPARTEMEN EKONOMI SUMBERDAYA DAN LINGKUNGAN FAKULTAS EKONOMI DAN MANAJEMEN                         (ESL-FEM), IPB</a:t>
            </a:r>
            <a:endParaRPr lang="en-GB" sz="2000" b="1">
              <a:latin typeface="Tahoma" pitchFamily="34" charset="0"/>
            </a:endParaRPr>
          </a:p>
        </p:txBody>
      </p:sp>
      <p:sp>
        <p:nvSpPr>
          <p:cNvPr id="2052" name="Text Box 5"/>
          <p:cNvSpPr txBox="1">
            <a:spLocks noChangeArrowheads="1"/>
          </p:cNvSpPr>
          <p:nvPr/>
        </p:nvSpPr>
        <p:spPr bwMode="auto">
          <a:xfrm>
            <a:off x="468313" y="981075"/>
            <a:ext cx="8280400" cy="1384995"/>
          </a:xfrm>
          <a:prstGeom prst="rect">
            <a:avLst/>
          </a:prstGeom>
          <a:noFill/>
          <a:ln w="12700" cap="sq">
            <a:noFill/>
            <a:miter lim="800000"/>
            <a:headEnd type="none" w="sm" len="sm"/>
            <a:tailEnd type="none" w="sm" len="sm"/>
          </a:ln>
        </p:spPr>
        <p:txBody>
          <a:bodyPr>
            <a:spAutoFit/>
          </a:bodyPr>
          <a:lstStyle/>
          <a:p>
            <a:pPr algn="ctr">
              <a:spcBef>
                <a:spcPct val="50000"/>
              </a:spcBef>
            </a:pPr>
            <a:r>
              <a:rPr lang="id-ID" sz="2400" b="1" dirty="0" smtClean="0">
                <a:latin typeface="Tahoma" pitchFamily="34" charset="0"/>
              </a:rPr>
              <a:t>KULIAH VII</a:t>
            </a:r>
          </a:p>
          <a:p>
            <a:pPr algn="ctr">
              <a:spcBef>
                <a:spcPct val="50000"/>
              </a:spcBef>
            </a:pPr>
            <a:r>
              <a:rPr lang="id-ID" sz="2400" b="1" dirty="0" smtClean="0">
                <a:latin typeface="Tahoma" pitchFamily="34" charset="0"/>
              </a:rPr>
              <a:t>EKONOMI </a:t>
            </a:r>
            <a:r>
              <a:rPr lang="id-ID" sz="2400" b="1" dirty="0">
                <a:latin typeface="Tahoma" pitchFamily="34" charset="0"/>
              </a:rPr>
              <a:t>KELEMBAGAAN UNTUK SUMBERDAYA DAN LINGKUNGAN</a:t>
            </a:r>
            <a:endParaRPr lang="en-GB" sz="2400" b="1" dirty="0">
              <a:latin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6"/>
          <p:cNvSpPr txBox="1">
            <a:spLocks noChangeArrowheads="1"/>
          </p:cNvSpPr>
          <p:nvPr/>
        </p:nvSpPr>
        <p:spPr bwMode="auto">
          <a:xfrm>
            <a:off x="646113" y="2930525"/>
            <a:ext cx="1679575" cy="454025"/>
          </a:xfrm>
          <a:prstGeom prst="rect">
            <a:avLst/>
          </a:prstGeom>
          <a:noFill/>
          <a:ln w="9525">
            <a:noFill/>
            <a:miter lim="800000"/>
            <a:headEnd/>
            <a:tailEnd/>
          </a:ln>
        </p:spPr>
        <p:txBody>
          <a:bodyPr>
            <a:spAutoFit/>
          </a:bodyPr>
          <a:lstStyle/>
          <a:p>
            <a:pPr>
              <a:spcBef>
                <a:spcPct val="50000"/>
              </a:spcBef>
            </a:pPr>
            <a:r>
              <a:rPr lang="en-US" sz="1200">
                <a:solidFill>
                  <a:srgbClr val="000000"/>
                </a:solidFill>
              </a:rPr>
              <a:t>Operational Choice Level</a:t>
            </a:r>
          </a:p>
        </p:txBody>
      </p:sp>
      <p:sp>
        <p:nvSpPr>
          <p:cNvPr id="10243" name="Text Box 7"/>
          <p:cNvSpPr txBox="1">
            <a:spLocks noChangeArrowheads="1"/>
          </p:cNvSpPr>
          <p:nvPr/>
        </p:nvSpPr>
        <p:spPr bwMode="auto">
          <a:xfrm>
            <a:off x="3111500" y="1644650"/>
            <a:ext cx="2687638" cy="454025"/>
          </a:xfrm>
          <a:prstGeom prst="rect">
            <a:avLst/>
          </a:prstGeom>
          <a:noFill/>
          <a:ln w="9525">
            <a:noFill/>
            <a:miter lim="800000"/>
            <a:headEnd/>
            <a:tailEnd/>
          </a:ln>
        </p:spPr>
        <p:txBody>
          <a:bodyPr>
            <a:spAutoFit/>
          </a:bodyPr>
          <a:lstStyle/>
          <a:p>
            <a:pPr>
              <a:spcBef>
                <a:spcPct val="50000"/>
              </a:spcBef>
            </a:pPr>
            <a:r>
              <a:rPr lang="en-US" sz="1200">
                <a:solidFill>
                  <a:srgbClr val="000000"/>
                </a:solidFill>
              </a:rPr>
              <a:t>ECOTRUST, SATGAS, Fishermen Association</a:t>
            </a:r>
          </a:p>
        </p:txBody>
      </p:sp>
      <p:sp>
        <p:nvSpPr>
          <p:cNvPr id="10244" name="Text Box 9"/>
          <p:cNvSpPr txBox="1">
            <a:spLocks noChangeArrowheads="1"/>
          </p:cNvSpPr>
          <p:nvPr/>
        </p:nvSpPr>
        <p:spPr bwMode="auto">
          <a:xfrm>
            <a:off x="646113" y="1357313"/>
            <a:ext cx="1679575" cy="454025"/>
          </a:xfrm>
          <a:prstGeom prst="rect">
            <a:avLst/>
          </a:prstGeom>
          <a:noFill/>
          <a:ln w="9525">
            <a:noFill/>
            <a:miter lim="800000"/>
            <a:headEnd/>
            <a:tailEnd/>
          </a:ln>
        </p:spPr>
        <p:txBody>
          <a:bodyPr>
            <a:spAutoFit/>
          </a:bodyPr>
          <a:lstStyle/>
          <a:p>
            <a:pPr>
              <a:spcBef>
                <a:spcPct val="50000"/>
              </a:spcBef>
            </a:pPr>
            <a:r>
              <a:rPr lang="en-US" sz="1200">
                <a:solidFill>
                  <a:srgbClr val="000000"/>
                </a:solidFill>
              </a:rPr>
              <a:t>Collective Choice Level</a:t>
            </a:r>
          </a:p>
        </p:txBody>
      </p:sp>
      <p:sp>
        <p:nvSpPr>
          <p:cNvPr id="10245" name="Text Box 13"/>
          <p:cNvSpPr txBox="1">
            <a:spLocks noChangeArrowheads="1"/>
          </p:cNvSpPr>
          <p:nvPr/>
        </p:nvSpPr>
        <p:spPr bwMode="auto">
          <a:xfrm>
            <a:off x="6718300" y="1714500"/>
            <a:ext cx="996950" cy="276225"/>
          </a:xfrm>
          <a:prstGeom prst="rect">
            <a:avLst/>
          </a:prstGeom>
          <a:noFill/>
          <a:ln w="9525">
            <a:noFill/>
            <a:miter lim="800000"/>
            <a:headEnd/>
            <a:tailEnd/>
          </a:ln>
        </p:spPr>
        <p:txBody>
          <a:bodyPr>
            <a:spAutoFit/>
          </a:bodyPr>
          <a:lstStyle/>
          <a:p>
            <a:pPr>
              <a:spcBef>
                <a:spcPct val="50000"/>
              </a:spcBef>
            </a:pPr>
            <a:r>
              <a:rPr lang="en-US" sz="1200">
                <a:solidFill>
                  <a:srgbClr val="000000"/>
                </a:solidFill>
              </a:rPr>
              <a:t>Change </a:t>
            </a:r>
          </a:p>
        </p:txBody>
      </p:sp>
      <p:sp>
        <p:nvSpPr>
          <p:cNvPr id="10246" name="Line 16"/>
          <p:cNvSpPr>
            <a:spLocks noChangeShapeType="1"/>
          </p:cNvSpPr>
          <p:nvPr/>
        </p:nvSpPr>
        <p:spPr bwMode="auto">
          <a:xfrm flipV="1">
            <a:off x="2774950" y="1858963"/>
            <a:ext cx="0" cy="1139825"/>
          </a:xfrm>
          <a:prstGeom prst="line">
            <a:avLst/>
          </a:prstGeom>
          <a:noFill/>
          <a:ln w="9525">
            <a:solidFill>
              <a:schemeClr val="tx1"/>
            </a:solidFill>
            <a:round/>
            <a:headEnd/>
            <a:tailEnd/>
          </a:ln>
        </p:spPr>
        <p:txBody>
          <a:bodyPr wrap="none" anchor="ctr"/>
          <a:lstStyle/>
          <a:p>
            <a:endParaRPr lang="id-ID"/>
          </a:p>
        </p:txBody>
      </p:sp>
      <p:sp>
        <p:nvSpPr>
          <p:cNvPr id="10247" name="Line 17"/>
          <p:cNvSpPr>
            <a:spLocks noChangeShapeType="1"/>
          </p:cNvSpPr>
          <p:nvPr/>
        </p:nvSpPr>
        <p:spPr bwMode="auto">
          <a:xfrm>
            <a:off x="2774950" y="1858963"/>
            <a:ext cx="336550" cy="0"/>
          </a:xfrm>
          <a:prstGeom prst="line">
            <a:avLst/>
          </a:prstGeom>
          <a:noFill/>
          <a:ln w="9525">
            <a:solidFill>
              <a:schemeClr val="tx1"/>
            </a:solidFill>
            <a:round/>
            <a:headEnd/>
            <a:tailEnd type="triangle" w="med" len="med"/>
          </a:ln>
        </p:spPr>
        <p:txBody>
          <a:bodyPr wrap="none" anchor="ctr"/>
          <a:lstStyle/>
          <a:p>
            <a:endParaRPr lang="id-ID"/>
          </a:p>
        </p:txBody>
      </p:sp>
      <p:sp>
        <p:nvSpPr>
          <p:cNvPr id="10248" name="Line 18"/>
          <p:cNvSpPr>
            <a:spLocks noChangeShapeType="1"/>
          </p:cNvSpPr>
          <p:nvPr/>
        </p:nvSpPr>
        <p:spPr bwMode="auto">
          <a:xfrm flipV="1">
            <a:off x="5688013" y="1857375"/>
            <a:ext cx="1008062" cy="1588"/>
          </a:xfrm>
          <a:prstGeom prst="line">
            <a:avLst/>
          </a:prstGeom>
          <a:noFill/>
          <a:ln w="9525">
            <a:solidFill>
              <a:schemeClr val="tx1"/>
            </a:solidFill>
            <a:round/>
            <a:headEnd/>
            <a:tailEnd type="triangle" w="med" len="med"/>
          </a:ln>
        </p:spPr>
        <p:txBody>
          <a:bodyPr wrap="none" anchor="ctr"/>
          <a:lstStyle/>
          <a:p>
            <a:endParaRPr lang="id-ID"/>
          </a:p>
        </p:txBody>
      </p:sp>
      <p:sp>
        <p:nvSpPr>
          <p:cNvPr id="10249" name="Line 19"/>
          <p:cNvSpPr>
            <a:spLocks noChangeShapeType="1"/>
          </p:cNvSpPr>
          <p:nvPr/>
        </p:nvSpPr>
        <p:spPr bwMode="auto">
          <a:xfrm>
            <a:off x="7258050" y="2073275"/>
            <a:ext cx="0" cy="285750"/>
          </a:xfrm>
          <a:prstGeom prst="line">
            <a:avLst/>
          </a:prstGeom>
          <a:noFill/>
          <a:ln w="9525">
            <a:solidFill>
              <a:schemeClr val="tx1"/>
            </a:solidFill>
            <a:round/>
            <a:headEnd/>
            <a:tailEnd type="triangle" w="med" len="med"/>
          </a:ln>
        </p:spPr>
        <p:txBody>
          <a:bodyPr wrap="none" anchor="ctr"/>
          <a:lstStyle/>
          <a:p>
            <a:endParaRPr lang="id-ID"/>
          </a:p>
        </p:txBody>
      </p:sp>
      <p:sp>
        <p:nvSpPr>
          <p:cNvPr id="10250" name="Line 20"/>
          <p:cNvSpPr>
            <a:spLocks noChangeShapeType="1"/>
          </p:cNvSpPr>
          <p:nvPr/>
        </p:nvSpPr>
        <p:spPr bwMode="auto">
          <a:xfrm>
            <a:off x="5464175" y="3000375"/>
            <a:ext cx="449263" cy="0"/>
          </a:xfrm>
          <a:prstGeom prst="line">
            <a:avLst/>
          </a:prstGeom>
          <a:noFill/>
          <a:ln w="9525">
            <a:solidFill>
              <a:schemeClr val="tx1"/>
            </a:solidFill>
            <a:round/>
            <a:headEnd type="triangle" w="med" len="med"/>
            <a:tailEnd type="triangle" w="med" len="med"/>
          </a:ln>
        </p:spPr>
        <p:txBody>
          <a:bodyPr wrap="none" anchor="ctr"/>
          <a:lstStyle/>
          <a:p>
            <a:endParaRPr lang="id-ID"/>
          </a:p>
        </p:txBody>
      </p:sp>
      <p:sp>
        <p:nvSpPr>
          <p:cNvPr id="10251" name="Text Box 25"/>
          <p:cNvSpPr txBox="1">
            <a:spLocks noChangeArrowheads="1"/>
          </p:cNvSpPr>
          <p:nvPr/>
        </p:nvSpPr>
        <p:spPr bwMode="auto">
          <a:xfrm>
            <a:off x="3108325" y="1141413"/>
            <a:ext cx="2579688" cy="273050"/>
          </a:xfrm>
          <a:prstGeom prst="rect">
            <a:avLst/>
          </a:prstGeom>
          <a:noFill/>
          <a:ln w="9525">
            <a:noFill/>
            <a:miter lim="800000"/>
            <a:headEnd/>
            <a:tailEnd/>
          </a:ln>
        </p:spPr>
        <p:txBody>
          <a:bodyPr>
            <a:spAutoFit/>
          </a:bodyPr>
          <a:lstStyle/>
          <a:p>
            <a:pPr>
              <a:spcBef>
                <a:spcPct val="50000"/>
              </a:spcBef>
            </a:pPr>
            <a:r>
              <a:rPr lang="en-US" sz="1200">
                <a:solidFill>
                  <a:srgbClr val="000000"/>
                </a:solidFill>
              </a:rPr>
              <a:t>Village administration </a:t>
            </a:r>
          </a:p>
        </p:txBody>
      </p:sp>
      <p:sp>
        <p:nvSpPr>
          <p:cNvPr id="10252" name="Line 26"/>
          <p:cNvSpPr>
            <a:spLocks noChangeShapeType="1"/>
          </p:cNvSpPr>
          <p:nvPr/>
        </p:nvSpPr>
        <p:spPr bwMode="auto">
          <a:xfrm>
            <a:off x="4341813" y="1428750"/>
            <a:ext cx="3175" cy="215900"/>
          </a:xfrm>
          <a:prstGeom prst="line">
            <a:avLst/>
          </a:prstGeom>
          <a:noFill/>
          <a:ln w="9525">
            <a:solidFill>
              <a:schemeClr val="tx1"/>
            </a:solidFill>
            <a:round/>
            <a:headEnd/>
            <a:tailEnd type="triangle" w="med" len="med"/>
          </a:ln>
        </p:spPr>
        <p:txBody>
          <a:bodyPr wrap="none" anchor="ctr"/>
          <a:lstStyle/>
          <a:p>
            <a:endParaRPr lang="id-ID"/>
          </a:p>
        </p:txBody>
      </p:sp>
      <p:sp>
        <p:nvSpPr>
          <p:cNvPr id="10253" name="Text Box 27"/>
          <p:cNvSpPr txBox="1">
            <a:spLocks noChangeArrowheads="1"/>
          </p:cNvSpPr>
          <p:nvPr/>
        </p:nvSpPr>
        <p:spPr bwMode="auto">
          <a:xfrm>
            <a:off x="6167438" y="2859088"/>
            <a:ext cx="1976437" cy="284162"/>
          </a:xfrm>
          <a:prstGeom prst="rect">
            <a:avLst/>
          </a:prstGeom>
          <a:noFill/>
          <a:ln w="9525">
            <a:noFill/>
            <a:miter lim="800000"/>
            <a:headEnd/>
            <a:tailEnd/>
          </a:ln>
        </p:spPr>
        <p:txBody>
          <a:bodyPr>
            <a:spAutoFit/>
          </a:bodyPr>
          <a:lstStyle/>
          <a:p>
            <a:pPr>
              <a:spcBef>
                <a:spcPct val="50000"/>
              </a:spcBef>
            </a:pPr>
            <a:r>
              <a:rPr lang="en-US" sz="1200">
                <a:solidFill>
                  <a:srgbClr val="000000"/>
                </a:solidFill>
              </a:rPr>
              <a:t>SATGAS, ECOTRUST </a:t>
            </a:r>
          </a:p>
        </p:txBody>
      </p:sp>
      <p:sp>
        <p:nvSpPr>
          <p:cNvPr id="10254" name="Line 29"/>
          <p:cNvSpPr>
            <a:spLocks noChangeShapeType="1"/>
          </p:cNvSpPr>
          <p:nvPr/>
        </p:nvSpPr>
        <p:spPr bwMode="auto">
          <a:xfrm>
            <a:off x="7258050" y="2644775"/>
            <a:ext cx="0" cy="212725"/>
          </a:xfrm>
          <a:prstGeom prst="line">
            <a:avLst/>
          </a:prstGeom>
          <a:noFill/>
          <a:ln w="9525">
            <a:solidFill>
              <a:schemeClr val="tx1"/>
            </a:solidFill>
            <a:round/>
            <a:headEnd/>
            <a:tailEnd type="triangle" w="med" len="med"/>
          </a:ln>
        </p:spPr>
        <p:txBody>
          <a:bodyPr wrap="none" anchor="ctr"/>
          <a:lstStyle/>
          <a:p>
            <a:endParaRPr lang="id-ID"/>
          </a:p>
        </p:txBody>
      </p:sp>
      <p:sp>
        <p:nvSpPr>
          <p:cNvPr id="10255" name="Rectangle 30"/>
          <p:cNvSpPr>
            <a:spLocks noChangeArrowheads="1"/>
          </p:cNvSpPr>
          <p:nvPr/>
        </p:nvSpPr>
        <p:spPr bwMode="auto">
          <a:xfrm>
            <a:off x="642938" y="1000125"/>
            <a:ext cx="8072437" cy="3143250"/>
          </a:xfrm>
          <a:prstGeom prst="rect">
            <a:avLst/>
          </a:prstGeom>
          <a:noFill/>
          <a:ln w="9525" algn="ctr">
            <a:solidFill>
              <a:schemeClr val="tx1"/>
            </a:solidFill>
            <a:miter lim="800000"/>
            <a:headEnd/>
            <a:tailEnd/>
          </a:ln>
        </p:spPr>
        <p:txBody>
          <a:bodyPr wrap="none" anchor="ctr"/>
          <a:lstStyle/>
          <a:p>
            <a:endParaRPr lang="en-US"/>
          </a:p>
        </p:txBody>
      </p:sp>
      <p:sp>
        <p:nvSpPr>
          <p:cNvPr id="10256" name="Text Box 31"/>
          <p:cNvSpPr txBox="1">
            <a:spLocks noChangeArrowheads="1"/>
          </p:cNvSpPr>
          <p:nvPr/>
        </p:nvSpPr>
        <p:spPr bwMode="auto">
          <a:xfrm>
            <a:off x="6789738" y="3644900"/>
            <a:ext cx="996950" cy="277813"/>
          </a:xfrm>
          <a:prstGeom prst="rect">
            <a:avLst/>
          </a:prstGeom>
          <a:noFill/>
          <a:ln w="9525">
            <a:noFill/>
            <a:miter lim="800000"/>
            <a:headEnd/>
            <a:tailEnd/>
          </a:ln>
        </p:spPr>
        <p:txBody>
          <a:bodyPr>
            <a:spAutoFit/>
          </a:bodyPr>
          <a:lstStyle/>
          <a:p>
            <a:pPr>
              <a:spcBef>
                <a:spcPct val="50000"/>
              </a:spcBef>
            </a:pPr>
            <a:r>
              <a:rPr lang="en-US" sz="1200">
                <a:solidFill>
                  <a:srgbClr val="000000"/>
                </a:solidFill>
              </a:rPr>
              <a:t>BKSDA </a:t>
            </a:r>
          </a:p>
        </p:txBody>
      </p:sp>
      <p:sp>
        <p:nvSpPr>
          <p:cNvPr id="10257" name="Line 33"/>
          <p:cNvSpPr>
            <a:spLocks noChangeShapeType="1"/>
          </p:cNvSpPr>
          <p:nvPr/>
        </p:nvSpPr>
        <p:spPr bwMode="auto">
          <a:xfrm flipV="1">
            <a:off x="7258050" y="3144838"/>
            <a:ext cx="0" cy="500062"/>
          </a:xfrm>
          <a:prstGeom prst="line">
            <a:avLst/>
          </a:prstGeom>
          <a:noFill/>
          <a:ln w="9525">
            <a:solidFill>
              <a:schemeClr val="tx1"/>
            </a:solidFill>
            <a:round/>
            <a:headEnd/>
            <a:tailEnd type="triangle" w="med" len="med"/>
          </a:ln>
        </p:spPr>
        <p:txBody>
          <a:bodyPr wrap="none" anchor="ctr"/>
          <a:lstStyle/>
          <a:p>
            <a:endParaRPr lang="id-ID"/>
          </a:p>
        </p:txBody>
      </p:sp>
      <p:sp>
        <p:nvSpPr>
          <p:cNvPr id="10258" name="Text Box 34"/>
          <p:cNvSpPr txBox="1">
            <a:spLocks noChangeArrowheads="1"/>
          </p:cNvSpPr>
          <p:nvPr/>
        </p:nvSpPr>
        <p:spPr bwMode="auto">
          <a:xfrm>
            <a:off x="6810375" y="2359025"/>
            <a:ext cx="896938" cy="271463"/>
          </a:xfrm>
          <a:prstGeom prst="rect">
            <a:avLst/>
          </a:prstGeom>
          <a:noFill/>
          <a:ln w="9525">
            <a:noFill/>
            <a:miter lim="800000"/>
            <a:headEnd/>
            <a:tailEnd/>
          </a:ln>
        </p:spPr>
        <p:txBody>
          <a:bodyPr>
            <a:spAutoFit/>
          </a:bodyPr>
          <a:lstStyle/>
          <a:p>
            <a:pPr>
              <a:spcBef>
                <a:spcPct val="50000"/>
              </a:spcBef>
            </a:pPr>
            <a:r>
              <a:rPr lang="en-US" sz="1200">
                <a:solidFill>
                  <a:srgbClr val="000000"/>
                </a:solidFill>
              </a:rPr>
              <a:t>Rules</a:t>
            </a:r>
          </a:p>
        </p:txBody>
      </p:sp>
      <p:sp>
        <p:nvSpPr>
          <p:cNvPr id="10259" name="Text Box 40"/>
          <p:cNvSpPr txBox="1">
            <a:spLocks noChangeArrowheads="1"/>
          </p:cNvSpPr>
          <p:nvPr/>
        </p:nvSpPr>
        <p:spPr bwMode="auto">
          <a:xfrm>
            <a:off x="3444875" y="2714625"/>
            <a:ext cx="2130425" cy="657225"/>
          </a:xfrm>
          <a:prstGeom prst="rect">
            <a:avLst/>
          </a:prstGeom>
          <a:noFill/>
          <a:ln w="9525">
            <a:noFill/>
            <a:miter lim="800000"/>
            <a:headEnd/>
            <a:tailEnd/>
          </a:ln>
        </p:spPr>
        <p:txBody>
          <a:bodyPr>
            <a:spAutoFit/>
          </a:bodyPr>
          <a:lstStyle/>
          <a:p>
            <a:pPr marL="87313" indent="-87313">
              <a:lnSpc>
                <a:spcPct val="70000"/>
              </a:lnSpc>
              <a:spcBef>
                <a:spcPct val="50000"/>
              </a:spcBef>
            </a:pPr>
            <a:r>
              <a:rPr lang="en-US" sz="1200">
                <a:solidFill>
                  <a:srgbClr val="000000"/>
                </a:solidFill>
              </a:rPr>
              <a:t>Local community </a:t>
            </a:r>
          </a:p>
          <a:p>
            <a:pPr marL="87313" indent="-87313">
              <a:lnSpc>
                <a:spcPct val="70000"/>
              </a:lnSpc>
              <a:spcBef>
                <a:spcPct val="50000"/>
              </a:spcBef>
              <a:buFontTx/>
              <a:buChar char="•"/>
            </a:pPr>
            <a:r>
              <a:rPr lang="de-DE" sz="1200">
                <a:solidFill>
                  <a:srgbClr val="000000"/>
                </a:solidFill>
              </a:rPr>
              <a:t>Different actors </a:t>
            </a:r>
          </a:p>
          <a:p>
            <a:pPr marL="87313" indent="-87313">
              <a:lnSpc>
                <a:spcPct val="70000"/>
              </a:lnSpc>
              <a:spcBef>
                <a:spcPct val="50000"/>
              </a:spcBef>
              <a:buFontTx/>
              <a:buChar char="•"/>
            </a:pPr>
            <a:r>
              <a:rPr lang="de-DE" sz="1200">
                <a:solidFill>
                  <a:srgbClr val="000000"/>
                </a:solidFill>
              </a:rPr>
              <a:t>Different interest</a:t>
            </a:r>
            <a:endParaRPr lang="en-US" sz="1200">
              <a:solidFill>
                <a:srgbClr val="000000"/>
              </a:solidFill>
            </a:endParaRPr>
          </a:p>
        </p:txBody>
      </p:sp>
      <p:sp>
        <p:nvSpPr>
          <p:cNvPr id="10260" name="Text Box 41"/>
          <p:cNvSpPr txBox="1">
            <a:spLocks noChangeArrowheads="1"/>
          </p:cNvSpPr>
          <p:nvPr/>
        </p:nvSpPr>
        <p:spPr bwMode="auto">
          <a:xfrm>
            <a:off x="3222625" y="3644900"/>
            <a:ext cx="2576513" cy="273050"/>
          </a:xfrm>
          <a:prstGeom prst="rect">
            <a:avLst/>
          </a:prstGeom>
          <a:noFill/>
          <a:ln w="9525">
            <a:noFill/>
            <a:miter lim="800000"/>
            <a:headEnd/>
            <a:tailEnd/>
          </a:ln>
        </p:spPr>
        <p:txBody>
          <a:bodyPr>
            <a:spAutoFit/>
          </a:bodyPr>
          <a:lstStyle/>
          <a:p>
            <a:pPr>
              <a:spcBef>
                <a:spcPct val="50000"/>
              </a:spcBef>
            </a:pPr>
            <a:r>
              <a:rPr lang="en-US" sz="1200">
                <a:solidFill>
                  <a:srgbClr val="000000"/>
                </a:solidFill>
              </a:rPr>
              <a:t>Coral Reef Ecosystems </a:t>
            </a:r>
          </a:p>
        </p:txBody>
      </p:sp>
      <p:sp>
        <p:nvSpPr>
          <p:cNvPr id="10261" name="AutoShape 42"/>
          <p:cNvSpPr>
            <a:spLocks noChangeArrowheads="1"/>
          </p:cNvSpPr>
          <p:nvPr/>
        </p:nvSpPr>
        <p:spPr bwMode="auto">
          <a:xfrm>
            <a:off x="3222625" y="3644900"/>
            <a:ext cx="2465388" cy="287338"/>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10262" name="AutoShape 43"/>
          <p:cNvSpPr>
            <a:spLocks noChangeArrowheads="1"/>
          </p:cNvSpPr>
          <p:nvPr/>
        </p:nvSpPr>
        <p:spPr bwMode="auto">
          <a:xfrm>
            <a:off x="3448050" y="2644775"/>
            <a:ext cx="2017713" cy="714375"/>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10263" name="Line 44"/>
          <p:cNvSpPr>
            <a:spLocks noChangeShapeType="1"/>
          </p:cNvSpPr>
          <p:nvPr/>
        </p:nvSpPr>
        <p:spPr bwMode="auto">
          <a:xfrm>
            <a:off x="4341813" y="3359150"/>
            <a:ext cx="3175" cy="285750"/>
          </a:xfrm>
          <a:prstGeom prst="line">
            <a:avLst/>
          </a:prstGeom>
          <a:noFill/>
          <a:ln w="9525">
            <a:solidFill>
              <a:schemeClr val="tx1"/>
            </a:solidFill>
            <a:round/>
            <a:headEnd type="triangle" w="med" len="med"/>
            <a:tailEnd type="triangle" w="med" len="med"/>
          </a:ln>
        </p:spPr>
        <p:txBody>
          <a:bodyPr wrap="none" anchor="ctr"/>
          <a:lstStyle/>
          <a:p>
            <a:endParaRPr lang="id-ID"/>
          </a:p>
        </p:txBody>
      </p:sp>
      <p:sp>
        <p:nvSpPr>
          <p:cNvPr id="10264" name="AutoShape 45"/>
          <p:cNvSpPr>
            <a:spLocks noChangeArrowheads="1"/>
          </p:cNvSpPr>
          <p:nvPr/>
        </p:nvSpPr>
        <p:spPr bwMode="auto">
          <a:xfrm>
            <a:off x="6810375" y="2359025"/>
            <a:ext cx="893763" cy="284163"/>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10265" name="AutoShape 47"/>
          <p:cNvSpPr>
            <a:spLocks noChangeArrowheads="1"/>
          </p:cNvSpPr>
          <p:nvPr/>
        </p:nvSpPr>
        <p:spPr bwMode="auto">
          <a:xfrm>
            <a:off x="3111500" y="1644650"/>
            <a:ext cx="2576513" cy="428625"/>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10266" name="Line 49"/>
          <p:cNvSpPr>
            <a:spLocks noChangeShapeType="1"/>
          </p:cNvSpPr>
          <p:nvPr/>
        </p:nvSpPr>
        <p:spPr bwMode="auto">
          <a:xfrm>
            <a:off x="2774950" y="3000375"/>
            <a:ext cx="673100" cy="1588"/>
          </a:xfrm>
          <a:prstGeom prst="line">
            <a:avLst/>
          </a:prstGeom>
          <a:noFill/>
          <a:ln w="9525">
            <a:solidFill>
              <a:schemeClr val="tx1"/>
            </a:solidFill>
            <a:round/>
            <a:headEnd/>
            <a:tailEnd/>
          </a:ln>
        </p:spPr>
        <p:txBody>
          <a:bodyPr wrap="none" anchor="ctr"/>
          <a:lstStyle/>
          <a:p>
            <a:endParaRPr lang="id-ID"/>
          </a:p>
        </p:txBody>
      </p:sp>
      <p:sp>
        <p:nvSpPr>
          <p:cNvPr id="10267" name="AutoShape 50"/>
          <p:cNvSpPr>
            <a:spLocks noChangeArrowheads="1"/>
          </p:cNvSpPr>
          <p:nvPr/>
        </p:nvSpPr>
        <p:spPr bwMode="auto">
          <a:xfrm>
            <a:off x="2997200" y="2214563"/>
            <a:ext cx="5492750" cy="1858962"/>
          </a:xfrm>
          <a:prstGeom prst="roundRect">
            <a:avLst>
              <a:gd name="adj" fmla="val 16667"/>
            </a:avLst>
          </a:prstGeom>
          <a:noFill/>
          <a:ln w="9525" algn="ctr">
            <a:solidFill>
              <a:schemeClr val="tx1"/>
            </a:solidFill>
            <a:prstDash val="dash"/>
            <a:round/>
            <a:headEnd/>
            <a:tailEnd/>
          </a:ln>
        </p:spPr>
        <p:txBody>
          <a:bodyPr wrap="none" anchor="ctr"/>
          <a:lstStyle/>
          <a:p>
            <a:endParaRPr lang="en-US"/>
          </a:p>
        </p:txBody>
      </p:sp>
      <p:sp>
        <p:nvSpPr>
          <p:cNvPr id="10268" name="AutoShape 52"/>
          <p:cNvSpPr>
            <a:spLocks noChangeArrowheads="1"/>
          </p:cNvSpPr>
          <p:nvPr/>
        </p:nvSpPr>
        <p:spPr bwMode="auto">
          <a:xfrm>
            <a:off x="6699250" y="3644900"/>
            <a:ext cx="1122363" cy="285750"/>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10269" name="AutoShape 53"/>
          <p:cNvSpPr>
            <a:spLocks noChangeArrowheads="1"/>
          </p:cNvSpPr>
          <p:nvPr/>
        </p:nvSpPr>
        <p:spPr bwMode="auto">
          <a:xfrm>
            <a:off x="5913438" y="2859088"/>
            <a:ext cx="1944687" cy="284162"/>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10270" name="AutoShape 54"/>
          <p:cNvSpPr>
            <a:spLocks noChangeArrowheads="1"/>
          </p:cNvSpPr>
          <p:nvPr/>
        </p:nvSpPr>
        <p:spPr bwMode="auto">
          <a:xfrm>
            <a:off x="6696075" y="1644650"/>
            <a:ext cx="1119188" cy="428625"/>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10271" name="Line 57"/>
          <p:cNvSpPr>
            <a:spLocks noChangeShapeType="1"/>
          </p:cNvSpPr>
          <p:nvPr/>
        </p:nvSpPr>
        <p:spPr bwMode="auto">
          <a:xfrm flipH="1">
            <a:off x="4456113" y="3143250"/>
            <a:ext cx="2687637" cy="430213"/>
          </a:xfrm>
          <a:prstGeom prst="line">
            <a:avLst/>
          </a:prstGeom>
          <a:noFill/>
          <a:ln w="9525">
            <a:solidFill>
              <a:schemeClr val="tx1"/>
            </a:solidFill>
            <a:round/>
            <a:headEnd/>
            <a:tailEnd type="triangle" w="med" len="med"/>
          </a:ln>
        </p:spPr>
        <p:txBody>
          <a:bodyPr wrap="none" anchor="ctr"/>
          <a:lstStyle/>
          <a:p>
            <a:endParaRPr lang="id-ID"/>
          </a:p>
        </p:txBody>
      </p:sp>
      <p:sp>
        <p:nvSpPr>
          <p:cNvPr id="10272" name="AutoShape 58"/>
          <p:cNvSpPr>
            <a:spLocks noChangeArrowheads="1"/>
          </p:cNvSpPr>
          <p:nvPr/>
        </p:nvSpPr>
        <p:spPr bwMode="auto">
          <a:xfrm>
            <a:off x="3106738" y="1069975"/>
            <a:ext cx="2579687" cy="357188"/>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10273" name="TextBox 33"/>
          <p:cNvSpPr txBox="1">
            <a:spLocks noChangeArrowheads="1"/>
          </p:cNvSpPr>
          <p:nvPr/>
        </p:nvSpPr>
        <p:spPr bwMode="auto">
          <a:xfrm>
            <a:off x="571500" y="4214813"/>
            <a:ext cx="8001000" cy="2032000"/>
          </a:xfrm>
          <a:prstGeom prst="rect">
            <a:avLst/>
          </a:prstGeom>
          <a:noFill/>
          <a:ln w="9525">
            <a:noFill/>
            <a:miter lim="800000"/>
            <a:headEnd/>
            <a:tailEnd/>
          </a:ln>
        </p:spPr>
        <p:txBody>
          <a:bodyPr>
            <a:spAutoFit/>
          </a:bodyPr>
          <a:lstStyle/>
          <a:p>
            <a:pPr algn="just"/>
            <a:r>
              <a:rPr lang="en-US"/>
              <a:t>Tahap4. Pemerintah desa memberikan kewenangan kepada Ecotrus, SATGAS,  dan perhimpunan nelayan untuk melakukan perubahan atas peraturan sebelumnya.  Aturan hasil perubahan tersebut dijalankan oleh SATGAS dan ECOTRUST, masing-masing sebagai penegak hukum dan penyandang dana. Kedua kelompok sosial ini mendapatkan dukungan dari BKSDA. Hasilnya, effektif dapat menghentikan konflik dan penangkapan ikan secara destruktif.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1547664" y="2420888"/>
            <a:ext cx="5760640" cy="1384995"/>
          </a:xfrm>
          <a:prstGeom prst="rect">
            <a:avLst/>
          </a:prstGeom>
          <a:ln>
            <a:headEnd type="none" w="sm" len="sm"/>
            <a:tailEnd type="none" w="sm" len="sm"/>
          </a:ln>
        </p:spPr>
        <p:style>
          <a:lnRef idx="1">
            <a:schemeClr val="accent1"/>
          </a:lnRef>
          <a:fillRef idx="2">
            <a:schemeClr val="accent1"/>
          </a:fillRef>
          <a:effectRef idx="1">
            <a:schemeClr val="accent1"/>
          </a:effectRef>
          <a:fontRef idx="minor">
            <a:schemeClr val="dk1"/>
          </a:fontRef>
        </p:style>
        <p:txBody>
          <a:bodyPr wrap="square">
            <a:spAutoFit/>
          </a:bodyPr>
          <a:lstStyle/>
          <a:p>
            <a:pPr algn="ctr">
              <a:spcBef>
                <a:spcPct val="50000"/>
              </a:spcBef>
            </a:pPr>
            <a:r>
              <a:rPr lang="id-ID" sz="2800" dirty="0" smtClean="0">
                <a:latin typeface="Tahoma" pitchFamily="34" charset="0"/>
              </a:rPr>
              <a:t>Aplikasi </a:t>
            </a:r>
            <a:r>
              <a:rPr lang="id-ID" sz="2800" dirty="0">
                <a:latin typeface="Tahoma" pitchFamily="34" charset="0"/>
              </a:rPr>
              <a:t>Kerangka Analisis Kelembagaan Pengelolaan </a:t>
            </a:r>
            <a:r>
              <a:rPr lang="id-ID" sz="2800" dirty="0" smtClean="0">
                <a:latin typeface="Tahoma" pitchFamily="34" charset="0"/>
              </a:rPr>
              <a:t>CPRs II:  IRIGASI</a:t>
            </a:r>
            <a:endParaRPr lang="en-GB" sz="2800" dirty="0">
              <a:latin typeface="Tahoma" pitchFamily="34" charset="0"/>
            </a:endParaRP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19672" y="476672"/>
            <a:ext cx="6264696" cy="461665"/>
          </a:xfrm>
          <a:prstGeom prst="rect">
            <a:avLst/>
          </a:prstGeom>
          <a:noFill/>
          <a:ln w="9525">
            <a:noFill/>
            <a:miter lim="800000"/>
            <a:headEnd/>
            <a:tailEnd/>
          </a:ln>
        </p:spPr>
        <p:txBody>
          <a:bodyPr wrap="square">
            <a:spAutoFit/>
          </a:bodyPr>
          <a:lstStyle/>
          <a:p>
            <a:pPr algn="ctr">
              <a:spcBef>
                <a:spcPct val="50000"/>
              </a:spcBef>
            </a:pPr>
            <a:r>
              <a:rPr lang="id-ID" sz="2400" b="1" dirty="0"/>
              <a:t>IRIGATION SYSTEM</a:t>
            </a:r>
            <a:endParaRPr lang="en-GB" sz="2400" dirty="0"/>
          </a:p>
        </p:txBody>
      </p:sp>
      <p:sp>
        <p:nvSpPr>
          <p:cNvPr id="11267" name="Text Box 5"/>
          <p:cNvSpPr txBox="1">
            <a:spLocks noChangeArrowheads="1"/>
          </p:cNvSpPr>
          <p:nvPr/>
        </p:nvSpPr>
        <p:spPr bwMode="auto">
          <a:xfrm>
            <a:off x="755650" y="980728"/>
            <a:ext cx="7848600" cy="5324535"/>
          </a:xfrm>
          <a:prstGeom prst="rect">
            <a:avLst/>
          </a:prstGeom>
          <a:noFill/>
          <a:ln w="9525">
            <a:noFill/>
            <a:miter lim="800000"/>
            <a:headEnd/>
            <a:tailEnd/>
          </a:ln>
        </p:spPr>
        <p:txBody>
          <a:bodyPr>
            <a:spAutoFit/>
          </a:bodyPr>
          <a:lstStyle/>
          <a:p>
            <a:pPr marL="185738" indent="-185738" algn="just">
              <a:spcBef>
                <a:spcPct val="50000"/>
              </a:spcBef>
              <a:buFontTx/>
              <a:buChar char="•"/>
            </a:pPr>
            <a:r>
              <a:rPr lang="id-ID" sz="2000" dirty="0"/>
              <a:t>Bukan hanya masalah teknologi</a:t>
            </a:r>
          </a:p>
          <a:p>
            <a:pPr marL="185738" indent="-185738" algn="just">
              <a:spcBef>
                <a:spcPct val="50000"/>
              </a:spcBef>
              <a:buFontTx/>
              <a:buChar char="•"/>
            </a:pPr>
            <a:r>
              <a:rPr lang="id-ID" sz="2000" dirty="0"/>
              <a:t>Banyak irigasi dibangun tapi tidak bejalan karena masalah tata kelola,</a:t>
            </a:r>
          </a:p>
          <a:p>
            <a:pPr marL="185738" indent="-185738" algn="just">
              <a:spcBef>
                <a:spcPct val="50000"/>
              </a:spcBef>
              <a:buFontTx/>
              <a:buChar char="•"/>
            </a:pPr>
            <a:r>
              <a:rPr lang="id-ID" sz="2000" dirty="0"/>
              <a:t>Diperlukan kelembagaan yang kuat </a:t>
            </a:r>
            <a:r>
              <a:rPr lang="id-ID" sz="2000" dirty="0">
                <a:sym typeface="Wingdings" pitchFamily="2" charset="2"/>
              </a:rPr>
              <a:t> sistem irigasi bisa produktif</a:t>
            </a:r>
            <a:endParaRPr lang="id-ID" sz="2000" dirty="0"/>
          </a:p>
          <a:p>
            <a:pPr marL="185738" indent="-185738" algn="just">
              <a:spcBef>
                <a:spcPct val="50000"/>
              </a:spcBef>
              <a:buFontTx/>
              <a:buChar char="•"/>
            </a:pPr>
            <a:r>
              <a:rPr lang="id-ID" sz="2000" dirty="0"/>
              <a:t>Sistem irigasi memiliki dua karakteristik penting, yaitu: non exclusion dan subtractable dimana aliran air dalam sistem irigasi merupakan barang lanka dari perspektif ekonomi</a:t>
            </a:r>
          </a:p>
          <a:p>
            <a:pPr marL="185738" indent="-185738" algn="just">
              <a:spcBef>
                <a:spcPct val="50000"/>
              </a:spcBef>
              <a:buFontTx/>
              <a:buChar char="•"/>
            </a:pPr>
            <a:r>
              <a:rPr lang="id-ID" sz="2000" dirty="0"/>
              <a:t>Dihadapkan pada provision dan appropriation problems</a:t>
            </a:r>
          </a:p>
          <a:p>
            <a:pPr marL="185738" indent="-185738" algn="just">
              <a:spcBef>
                <a:spcPct val="50000"/>
              </a:spcBef>
              <a:buFontTx/>
              <a:buChar char="•"/>
            </a:pPr>
            <a:r>
              <a:rPr lang="id-ID" sz="2000" dirty="0"/>
              <a:t>Appropriation problem muncul manakala kesediaan air tidak mencukupi kebutuhan; pendekatan alokasi SDA yang tidak memuaskan</a:t>
            </a:r>
          </a:p>
          <a:p>
            <a:pPr marL="185738" indent="-185738" algn="just">
              <a:spcBef>
                <a:spcPct val="50000"/>
              </a:spcBef>
              <a:buFontTx/>
              <a:buChar char="•"/>
            </a:pPr>
            <a:r>
              <a:rPr lang="id-ID" sz="2000" dirty="0"/>
              <a:t>Provision problem muncul karena untuk mempertahankan ketersediaan stok air diperlukan pemeliharaan irigasi, dam, kanal, pompa dll</a:t>
            </a:r>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wipe(down)">
                                      <p:cBhvr>
                                        <p:cTn id="7" dur="500"/>
                                        <p:tgtEl>
                                          <p:spTgt spid="112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wipe(down)">
                                      <p:cBhvr>
                                        <p:cTn id="12" dur="500"/>
                                        <p:tgtEl>
                                          <p:spTgt spid="112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wipe(down)">
                                      <p:cBhvr>
                                        <p:cTn id="17" dur="500"/>
                                        <p:tgtEl>
                                          <p:spTgt spid="112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1267">
                                            <p:txEl>
                                              <p:pRg st="3" end="3"/>
                                            </p:txEl>
                                          </p:spTgt>
                                        </p:tgtEl>
                                        <p:attrNameLst>
                                          <p:attrName>style.visibility</p:attrName>
                                        </p:attrNameLst>
                                      </p:cBhvr>
                                      <p:to>
                                        <p:strVal val="visible"/>
                                      </p:to>
                                    </p:set>
                                    <p:animEffect transition="in" filter="wipe(down)">
                                      <p:cBhvr>
                                        <p:cTn id="22" dur="500"/>
                                        <p:tgtEl>
                                          <p:spTgt spid="1126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1267">
                                            <p:txEl>
                                              <p:pRg st="4" end="4"/>
                                            </p:txEl>
                                          </p:spTgt>
                                        </p:tgtEl>
                                        <p:attrNameLst>
                                          <p:attrName>style.visibility</p:attrName>
                                        </p:attrNameLst>
                                      </p:cBhvr>
                                      <p:to>
                                        <p:strVal val="visible"/>
                                      </p:to>
                                    </p:set>
                                    <p:animEffect transition="in" filter="wipe(down)">
                                      <p:cBhvr>
                                        <p:cTn id="27" dur="500"/>
                                        <p:tgtEl>
                                          <p:spTgt spid="1126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1267">
                                            <p:txEl>
                                              <p:pRg st="5" end="5"/>
                                            </p:txEl>
                                          </p:spTgt>
                                        </p:tgtEl>
                                        <p:attrNameLst>
                                          <p:attrName>style.visibility</p:attrName>
                                        </p:attrNameLst>
                                      </p:cBhvr>
                                      <p:to>
                                        <p:strVal val="visible"/>
                                      </p:to>
                                    </p:set>
                                    <p:animEffect transition="in" filter="wipe(down)">
                                      <p:cBhvr>
                                        <p:cTn id="32" dur="500"/>
                                        <p:tgtEl>
                                          <p:spTgt spid="1126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267">
                                            <p:txEl>
                                              <p:pRg st="6" end="6"/>
                                            </p:txEl>
                                          </p:spTgt>
                                        </p:tgtEl>
                                        <p:attrNameLst>
                                          <p:attrName>style.visibility</p:attrName>
                                        </p:attrNameLst>
                                      </p:cBhvr>
                                      <p:to>
                                        <p:strVal val="visible"/>
                                      </p:to>
                                    </p:set>
                                    <p:animEffect transition="in" filter="wipe(down)">
                                      <p:cBhvr>
                                        <p:cTn id="37" dur="500"/>
                                        <p:tgtEl>
                                          <p:spTgt spid="112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1979712" y="692150"/>
            <a:ext cx="4680520" cy="523220"/>
          </a:xfrm>
          <a:prstGeom prst="rect">
            <a:avLst/>
          </a:prstGeom>
          <a:noFill/>
          <a:ln w="9525">
            <a:noFill/>
            <a:miter lim="800000"/>
            <a:headEnd/>
            <a:tailEnd/>
          </a:ln>
        </p:spPr>
        <p:txBody>
          <a:bodyPr wrap="square">
            <a:spAutoFit/>
          </a:bodyPr>
          <a:lstStyle/>
          <a:p>
            <a:pPr algn="ctr">
              <a:spcBef>
                <a:spcPct val="50000"/>
              </a:spcBef>
            </a:pPr>
            <a:r>
              <a:rPr lang="id-ID" sz="2800" b="1" dirty="0"/>
              <a:t>ACTION ARENA</a:t>
            </a:r>
            <a:endParaRPr lang="en-GB" sz="2800" dirty="0"/>
          </a:p>
        </p:txBody>
      </p:sp>
      <p:sp>
        <p:nvSpPr>
          <p:cNvPr id="12291" name="Text Box 5"/>
          <p:cNvSpPr txBox="1">
            <a:spLocks noChangeArrowheads="1"/>
          </p:cNvSpPr>
          <p:nvPr/>
        </p:nvSpPr>
        <p:spPr bwMode="auto">
          <a:xfrm>
            <a:off x="755650" y="1412875"/>
            <a:ext cx="7848600" cy="4708981"/>
          </a:xfrm>
          <a:prstGeom prst="rect">
            <a:avLst/>
          </a:prstGeom>
          <a:noFill/>
          <a:ln w="9525">
            <a:noFill/>
            <a:miter lim="800000"/>
            <a:headEnd/>
            <a:tailEnd/>
          </a:ln>
        </p:spPr>
        <p:txBody>
          <a:bodyPr>
            <a:spAutoFit/>
          </a:bodyPr>
          <a:lstStyle/>
          <a:p>
            <a:pPr marL="185738" indent="-185738" algn="just">
              <a:spcBef>
                <a:spcPct val="50000"/>
              </a:spcBef>
              <a:buFontTx/>
              <a:buChar char="•"/>
            </a:pPr>
            <a:r>
              <a:rPr lang="id-ID" sz="2400" dirty="0"/>
              <a:t>Ruang sosial </a:t>
            </a:r>
            <a:r>
              <a:rPr lang="id-ID" sz="2400" dirty="0" smtClean="0"/>
              <a:t>dimana </a:t>
            </a:r>
            <a:r>
              <a:rPr lang="id-ID" sz="2400" dirty="0"/>
              <a:t>masyarakat berinteraksi dalam pemanfaatan dan pengelolaan irigasi</a:t>
            </a:r>
          </a:p>
          <a:p>
            <a:pPr marL="185738" indent="-185738" algn="just">
              <a:spcBef>
                <a:spcPct val="50000"/>
              </a:spcBef>
              <a:buFontTx/>
              <a:buChar char="•"/>
            </a:pPr>
            <a:r>
              <a:rPr lang="id-ID" sz="2400" dirty="0"/>
              <a:t>Terdapat multiple arena aksi dimana satu sama lain saling berkaitan </a:t>
            </a:r>
            <a:r>
              <a:rPr lang="id-ID" sz="2400" dirty="0">
                <a:sym typeface="Wingdings" pitchFamily="2" charset="2"/>
              </a:rPr>
              <a:t> tata kelola irigasi sangat komplek dan melibatkan sistuasi aksi yang beragam</a:t>
            </a:r>
          </a:p>
          <a:p>
            <a:pPr marL="185738" indent="-185738" algn="just">
              <a:spcBef>
                <a:spcPct val="50000"/>
              </a:spcBef>
              <a:buFontTx/>
              <a:buChar char="•"/>
            </a:pPr>
            <a:r>
              <a:rPr lang="id-ID" sz="2400" dirty="0"/>
              <a:t>Arena aksi terkait pemanfaatan irigasi: komunitas petani sawah, kebun petani, pemukiman, dimana masing-masing terjadi secara simultan atau time sequencing</a:t>
            </a:r>
          </a:p>
          <a:p>
            <a:pPr marL="185738" indent="-185738" algn="just">
              <a:spcBef>
                <a:spcPct val="50000"/>
              </a:spcBef>
              <a:buFontTx/>
              <a:buChar char="•"/>
            </a:pPr>
            <a:r>
              <a:rPr lang="id-ID" sz="2400" dirty="0"/>
              <a:t>Karena kompleksitas tsb, diperlukan penanganan irigasi secara simultan</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wipe(down)">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wipe(down)">
                                      <p:cBhvr>
                                        <p:cTn id="12" dur="500"/>
                                        <p:tgtEl>
                                          <p:spTgt spid="122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wipe(down)">
                                      <p:cBhvr>
                                        <p:cTn id="17" dur="500"/>
                                        <p:tgtEl>
                                          <p:spTgt spid="122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2291">
                                            <p:txEl>
                                              <p:pRg st="3" end="3"/>
                                            </p:txEl>
                                          </p:spTgt>
                                        </p:tgtEl>
                                        <p:attrNameLst>
                                          <p:attrName>style.visibility</p:attrName>
                                        </p:attrNameLst>
                                      </p:cBhvr>
                                      <p:to>
                                        <p:strVal val="visible"/>
                                      </p:to>
                                    </p:set>
                                    <p:animEffect transition="in" filter="wipe(down)">
                                      <p:cBhvr>
                                        <p:cTn id="22" dur="5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2771775" y="692150"/>
            <a:ext cx="3384550" cy="396875"/>
          </a:xfrm>
          <a:prstGeom prst="rect">
            <a:avLst/>
          </a:prstGeom>
          <a:noFill/>
          <a:ln w="9525">
            <a:noFill/>
            <a:miter lim="800000"/>
            <a:headEnd/>
            <a:tailEnd/>
          </a:ln>
        </p:spPr>
        <p:txBody>
          <a:bodyPr>
            <a:spAutoFit/>
          </a:bodyPr>
          <a:lstStyle/>
          <a:p>
            <a:pPr algn="ctr">
              <a:spcBef>
                <a:spcPct val="50000"/>
              </a:spcBef>
            </a:pPr>
            <a:r>
              <a:rPr lang="id-ID" sz="2000" b="1" dirty="0"/>
              <a:t>EVALUATTED OUTCOME</a:t>
            </a:r>
            <a:endParaRPr lang="en-GB" sz="2000" dirty="0"/>
          </a:p>
        </p:txBody>
      </p:sp>
      <p:sp>
        <p:nvSpPr>
          <p:cNvPr id="13315" name="Text Box 5"/>
          <p:cNvSpPr txBox="1">
            <a:spLocks noChangeArrowheads="1"/>
          </p:cNvSpPr>
          <p:nvPr/>
        </p:nvSpPr>
        <p:spPr bwMode="auto">
          <a:xfrm>
            <a:off x="827584" y="1516722"/>
            <a:ext cx="7848600" cy="400110"/>
          </a:xfrm>
          <a:prstGeom prst="rect">
            <a:avLst/>
          </a:prstGeom>
          <a:noFill/>
          <a:ln w="9525">
            <a:noFill/>
            <a:miter lim="800000"/>
            <a:headEnd/>
            <a:tailEnd/>
          </a:ln>
        </p:spPr>
        <p:txBody>
          <a:bodyPr>
            <a:spAutoFit/>
          </a:bodyPr>
          <a:lstStyle/>
          <a:p>
            <a:pPr algn="just">
              <a:spcBef>
                <a:spcPct val="50000"/>
              </a:spcBef>
            </a:pPr>
            <a:r>
              <a:rPr lang="id-ID" sz="2000" dirty="0"/>
              <a:t>Outcome tata kelola istem irigasi bisa dilihat dari paramter berikut:</a:t>
            </a:r>
            <a:endParaRPr lang="en-GB" sz="2000" dirty="0"/>
          </a:p>
        </p:txBody>
      </p:sp>
      <p:sp>
        <p:nvSpPr>
          <p:cNvPr id="13316" name="Text Box 6"/>
          <p:cNvSpPr txBox="1">
            <a:spLocks noChangeArrowheads="1"/>
          </p:cNvSpPr>
          <p:nvPr/>
        </p:nvSpPr>
        <p:spPr bwMode="auto">
          <a:xfrm>
            <a:off x="827088" y="2163628"/>
            <a:ext cx="7632700" cy="3785652"/>
          </a:xfrm>
          <a:prstGeom prst="rect">
            <a:avLst/>
          </a:prstGeom>
          <a:noFill/>
          <a:ln w="9525">
            <a:noFill/>
            <a:miter lim="800000"/>
            <a:headEnd/>
            <a:tailEnd/>
          </a:ln>
        </p:spPr>
        <p:txBody>
          <a:bodyPr>
            <a:spAutoFit/>
          </a:bodyPr>
          <a:lstStyle/>
          <a:p>
            <a:pPr marL="263525" indent="-263525" algn="just">
              <a:spcBef>
                <a:spcPct val="50000"/>
              </a:spcBef>
              <a:buFontTx/>
              <a:buChar char="•"/>
            </a:pPr>
            <a:r>
              <a:rPr lang="id-ID" sz="2000" dirty="0"/>
              <a:t>Sistem irigasi dikelola dengan baik (well maintained irrigation system) </a:t>
            </a:r>
            <a:r>
              <a:rPr lang="id-ID" sz="2000" dirty="0">
                <a:sym typeface="Wingdings" pitchFamily="2" charset="2"/>
              </a:rPr>
              <a:t> sangat tergantung pada bagaimana para petani mengatur provision dan appropriation aspect</a:t>
            </a:r>
            <a:endParaRPr lang="id-ID" sz="2000" dirty="0"/>
          </a:p>
          <a:p>
            <a:pPr marL="263525" indent="-263525" algn="just">
              <a:spcBef>
                <a:spcPct val="50000"/>
              </a:spcBef>
              <a:buFontTx/>
              <a:buChar char="•"/>
            </a:pPr>
            <a:r>
              <a:rPr lang="id-ID" sz="2000" dirty="0"/>
              <a:t>Pengguna dan pengelola irigasi umumnya menaati aturan main </a:t>
            </a:r>
            <a:r>
              <a:rPr lang="id-ID" sz="2000" dirty="0">
                <a:sym typeface="Wingdings" pitchFamily="2" charset="2"/>
              </a:rPr>
              <a:t> aturan main penting untuk mengkoorrdinasikan kegiatan alokasi dan pemeliharaan irigasi. </a:t>
            </a:r>
            <a:r>
              <a:rPr lang="id-ID" sz="2000" dirty="0" smtClean="0">
                <a:sym typeface="Wingdings" pitchFamily="2" charset="2"/>
              </a:rPr>
              <a:t>Dilihat </a:t>
            </a:r>
            <a:r>
              <a:rPr lang="id-ID" sz="2000" dirty="0">
                <a:sym typeface="Wingdings" pitchFamily="2" charset="2"/>
              </a:rPr>
              <a:t>dari ketaatan petani/pengguna irigasi atas aturan tsb</a:t>
            </a:r>
            <a:endParaRPr lang="id-ID" sz="2000" dirty="0"/>
          </a:p>
          <a:p>
            <a:pPr marL="263525" indent="-263525" algn="just">
              <a:spcBef>
                <a:spcPct val="50000"/>
              </a:spcBef>
              <a:buFontTx/>
              <a:buChar char="•"/>
            </a:pPr>
            <a:r>
              <a:rPr lang="id-ID" sz="2000" dirty="0"/>
              <a:t>Stok air mencukupi kebutuhan para pengguna </a:t>
            </a:r>
            <a:r>
              <a:rPr lang="id-ID" sz="2000" dirty="0">
                <a:sym typeface="Wingdings" pitchFamily="2" charset="2"/>
              </a:rPr>
              <a:t> tergantung pada apakah konstruksi (water transportation facilities) dan daya tampung air (water retention) menjamin adanya alokasi air secara efisien</a:t>
            </a:r>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wipe(down)">
                                      <p:cBhvr>
                                        <p:cTn id="7" dur="500"/>
                                        <p:tgtEl>
                                          <p:spTgt spid="133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316">
                                            <p:txEl>
                                              <p:pRg st="0" end="0"/>
                                            </p:txEl>
                                          </p:spTgt>
                                        </p:tgtEl>
                                        <p:attrNameLst>
                                          <p:attrName>style.visibility</p:attrName>
                                        </p:attrNameLst>
                                      </p:cBhvr>
                                      <p:to>
                                        <p:strVal val="visible"/>
                                      </p:to>
                                    </p:set>
                                    <p:animEffect transition="in" filter="wipe(down)">
                                      <p:cBhvr>
                                        <p:cTn id="12" dur="500"/>
                                        <p:tgtEl>
                                          <p:spTgt spid="1331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3316">
                                            <p:txEl>
                                              <p:pRg st="1" end="1"/>
                                            </p:txEl>
                                          </p:spTgt>
                                        </p:tgtEl>
                                        <p:attrNameLst>
                                          <p:attrName>style.visibility</p:attrName>
                                        </p:attrNameLst>
                                      </p:cBhvr>
                                      <p:to>
                                        <p:strVal val="visible"/>
                                      </p:to>
                                    </p:set>
                                    <p:animEffect transition="in" filter="wipe(down)">
                                      <p:cBhvr>
                                        <p:cTn id="17" dur="500"/>
                                        <p:tgtEl>
                                          <p:spTgt spid="1331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3316">
                                            <p:txEl>
                                              <p:pRg st="2" end="2"/>
                                            </p:txEl>
                                          </p:spTgt>
                                        </p:tgtEl>
                                        <p:attrNameLst>
                                          <p:attrName>style.visibility</p:attrName>
                                        </p:attrNameLst>
                                      </p:cBhvr>
                                      <p:to>
                                        <p:strVal val="visible"/>
                                      </p:to>
                                    </p:set>
                                    <p:animEffect transition="in" filter="wipe(down)">
                                      <p:cBhvr>
                                        <p:cTn id="22" dur="500"/>
                                        <p:tgtEl>
                                          <p:spTgt spid="133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P spid="133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1042988" y="765175"/>
            <a:ext cx="7129462" cy="701675"/>
          </a:xfrm>
          <a:prstGeom prst="rect">
            <a:avLst/>
          </a:prstGeom>
          <a:noFill/>
          <a:ln w="9525">
            <a:noFill/>
            <a:miter lim="800000"/>
            <a:headEnd/>
            <a:tailEnd/>
          </a:ln>
        </p:spPr>
        <p:txBody>
          <a:bodyPr>
            <a:spAutoFit/>
          </a:bodyPr>
          <a:lstStyle/>
          <a:p>
            <a:pPr algn="ctr">
              <a:spcBef>
                <a:spcPct val="50000"/>
              </a:spcBef>
            </a:pPr>
            <a:r>
              <a:rPr lang="id-ID" sz="2000" b="1"/>
              <a:t>MATRIK EVALUASI  OUTCOME TATA KELOLA SISTEM IRIGASI DI GUATEMALA</a:t>
            </a:r>
            <a:endParaRPr lang="en-GB" sz="2000"/>
          </a:p>
        </p:txBody>
      </p:sp>
      <p:graphicFrame>
        <p:nvGraphicFramePr>
          <p:cNvPr id="8254" name="Group 62"/>
          <p:cNvGraphicFramePr>
            <a:graphicFrameLocks noGrp="1"/>
          </p:cNvGraphicFramePr>
          <p:nvPr/>
        </p:nvGraphicFramePr>
        <p:xfrm>
          <a:off x="971550" y="1797050"/>
          <a:ext cx="7200900" cy="2750822"/>
        </p:xfrm>
        <a:graphic>
          <a:graphicData uri="http://schemas.openxmlformats.org/drawingml/2006/table">
            <a:tbl>
              <a:tblPr/>
              <a:tblGrid>
                <a:gridCol w="1852613"/>
                <a:gridCol w="1855787"/>
                <a:gridCol w="1852613"/>
                <a:gridCol w="1639887"/>
              </a:tblGrid>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Good Maintenance</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Rule Conformance</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Adequate water supply</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Number of cases</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Yes</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Yes</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Yes</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21</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Yes</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Yes</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no</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8</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Yes</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no</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no</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4</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No</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no</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no</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13</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No</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Yes</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no</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1</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Jumlah</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47</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971550" y="333375"/>
            <a:ext cx="7129463" cy="701675"/>
          </a:xfrm>
          <a:prstGeom prst="rect">
            <a:avLst/>
          </a:prstGeom>
          <a:noFill/>
          <a:ln w="9525">
            <a:noFill/>
            <a:miter lim="800000"/>
            <a:headEnd/>
            <a:tailEnd/>
          </a:ln>
        </p:spPr>
        <p:txBody>
          <a:bodyPr>
            <a:spAutoFit/>
          </a:bodyPr>
          <a:lstStyle/>
          <a:p>
            <a:pPr algn="ctr">
              <a:spcBef>
                <a:spcPct val="50000"/>
              </a:spcBef>
            </a:pPr>
            <a:r>
              <a:rPr lang="id-ID" sz="2000" b="1"/>
              <a:t>KESESUAIAN ATURAN MAIN DENGAN KARAKTERISTIK FISIK IRIGASI</a:t>
            </a:r>
            <a:endParaRPr lang="en-GB" sz="2000"/>
          </a:p>
        </p:txBody>
      </p:sp>
      <p:sp>
        <p:nvSpPr>
          <p:cNvPr id="15363" name="Text Box 5"/>
          <p:cNvSpPr txBox="1">
            <a:spLocks noChangeArrowheads="1"/>
          </p:cNvSpPr>
          <p:nvPr/>
        </p:nvSpPr>
        <p:spPr bwMode="auto">
          <a:xfrm>
            <a:off x="900113" y="1268413"/>
            <a:ext cx="7408862" cy="641350"/>
          </a:xfrm>
          <a:prstGeom prst="rect">
            <a:avLst/>
          </a:prstGeom>
          <a:noFill/>
          <a:ln w="9525">
            <a:noFill/>
            <a:miter lim="800000"/>
            <a:headEnd/>
            <a:tailEnd/>
          </a:ln>
        </p:spPr>
        <p:txBody>
          <a:bodyPr>
            <a:spAutoFit/>
          </a:bodyPr>
          <a:lstStyle/>
          <a:p>
            <a:pPr algn="just">
              <a:spcBef>
                <a:spcPct val="50000"/>
              </a:spcBef>
            </a:pPr>
            <a:r>
              <a:rPr lang="id-ID" dirty="0"/>
              <a:t>Aturan main/rues harus sesuai dengan karakteristik fisik dari sistem irigasi. Ada dua rule penting dalam pengelolaan irigasi:</a:t>
            </a:r>
            <a:endParaRPr lang="en-GB" dirty="0"/>
          </a:p>
        </p:txBody>
      </p:sp>
      <p:sp>
        <p:nvSpPr>
          <p:cNvPr id="15364" name="Text Box 6"/>
          <p:cNvSpPr txBox="1">
            <a:spLocks noChangeArrowheads="1"/>
          </p:cNvSpPr>
          <p:nvPr/>
        </p:nvSpPr>
        <p:spPr bwMode="auto">
          <a:xfrm>
            <a:off x="900113" y="1989138"/>
            <a:ext cx="1727200" cy="366712"/>
          </a:xfrm>
          <a:prstGeom prst="rect">
            <a:avLst/>
          </a:prstGeom>
          <a:solidFill>
            <a:schemeClr val="accent2"/>
          </a:solidFill>
          <a:ln w="9525">
            <a:noFill/>
            <a:miter lim="800000"/>
            <a:headEnd/>
            <a:tailEnd/>
          </a:ln>
        </p:spPr>
        <p:txBody>
          <a:bodyPr>
            <a:spAutoFit/>
          </a:bodyPr>
          <a:lstStyle/>
          <a:p>
            <a:pPr>
              <a:spcBef>
                <a:spcPct val="50000"/>
              </a:spcBef>
            </a:pPr>
            <a:r>
              <a:rPr lang="id-ID" dirty="0"/>
              <a:t>Boundary rules</a:t>
            </a:r>
            <a:endParaRPr lang="en-GB" dirty="0"/>
          </a:p>
        </p:txBody>
      </p:sp>
      <p:sp>
        <p:nvSpPr>
          <p:cNvPr id="15365" name="Text Box 7"/>
          <p:cNvSpPr txBox="1">
            <a:spLocks noChangeArrowheads="1"/>
          </p:cNvSpPr>
          <p:nvPr/>
        </p:nvSpPr>
        <p:spPr bwMode="auto">
          <a:xfrm>
            <a:off x="900113" y="2397125"/>
            <a:ext cx="7559675" cy="915988"/>
          </a:xfrm>
          <a:prstGeom prst="rect">
            <a:avLst/>
          </a:prstGeom>
          <a:noFill/>
          <a:ln w="9525">
            <a:noFill/>
            <a:miter lim="800000"/>
            <a:headEnd/>
            <a:tailEnd/>
          </a:ln>
        </p:spPr>
        <p:txBody>
          <a:bodyPr>
            <a:spAutoFit/>
          </a:bodyPr>
          <a:lstStyle/>
          <a:p>
            <a:pPr algn="just">
              <a:spcBef>
                <a:spcPct val="50000"/>
              </a:spcBef>
            </a:pPr>
            <a:r>
              <a:rPr lang="id-ID" dirty="0"/>
              <a:t>Aturan yang harus diikuti seseorang sebelum dapat memanfaatkan air irigasi. Aturan ini dapat berupa pembatasan akses, dan syarat-syarat pemanfaatan</a:t>
            </a:r>
            <a:endParaRPr lang="en-GB" dirty="0"/>
          </a:p>
        </p:txBody>
      </p:sp>
      <p:sp>
        <p:nvSpPr>
          <p:cNvPr id="15366" name="Text Box 8"/>
          <p:cNvSpPr txBox="1">
            <a:spLocks noChangeArrowheads="1"/>
          </p:cNvSpPr>
          <p:nvPr/>
        </p:nvSpPr>
        <p:spPr bwMode="auto">
          <a:xfrm>
            <a:off x="755577" y="3357563"/>
            <a:ext cx="7704212" cy="2841625"/>
          </a:xfrm>
          <a:prstGeom prst="rect">
            <a:avLst/>
          </a:prstGeom>
          <a:noFill/>
          <a:ln w="9525">
            <a:noFill/>
            <a:miter lim="800000"/>
            <a:headEnd/>
            <a:tailEnd/>
          </a:ln>
        </p:spPr>
        <p:txBody>
          <a:bodyPr wrap="square">
            <a:spAutoFit/>
          </a:bodyPr>
          <a:lstStyle/>
          <a:p>
            <a:pPr marL="185738" indent="-185738" algn="just">
              <a:spcBef>
                <a:spcPct val="50000"/>
              </a:spcBef>
            </a:pPr>
            <a:r>
              <a:rPr lang="id-ID" dirty="0"/>
              <a:t>Empat tipe boundary rule/water utilization requirements:</a:t>
            </a:r>
          </a:p>
          <a:p>
            <a:pPr marL="342900" indent="-342900" algn="just">
              <a:spcBef>
                <a:spcPct val="50000"/>
              </a:spcBef>
              <a:buFont typeface="+mj-lt"/>
              <a:buAutoNum type="arabicPeriod"/>
            </a:pPr>
            <a:r>
              <a:rPr lang="id-ID" dirty="0"/>
              <a:t>Land: ownership atau sewa lahan dalam lokasi tertentu </a:t>
            </a:r>
          </a:p>
          <a:p>
            <a:pPr marL="342900" indent="-342900" algn="just">
              <a:spcBef>
                <a:spcPct val="50000"/>
              </a:spcBef>
              <a:buFont typeface="+mj-lt"/>
              <a:buAutoNum type="arabicPeriod"/>
            </a:pPr>
            <a:r>
              <a:rPr lang="id-ID" dirty="0"/>
              <a:t>Shares: ownership atau leasing of share, transferable independently of land, to a certain proportion of the water flow or water delivery system (kepemilikan irigasi bisa petani bisa pemerintah)</a:t>
            </a:r>
          </a:p>
          <a:p>
            <a:pPr marL="342900" indent="-342900" algn="just">
              <a:spcBef>
                <a:spcPct val="50000"/>
              </a:spcBef>
              <a:buFont typeface="+mj-lt"/>
              <a:buAutoNum type="arabicPeriod"/>
            </a:pPr>
            <a:r>
              <a:rPr lang="id-ID" dirty="0"/>
              <a:t>Membership in organization</a:t>
            </a:r>
          </a:p>
          <a:p>
            <a:pPr marL="342900" indent="-342900" algn="just">
              <a:spcBef>
                <a:spcPct val="50000"/>
              </a:spcBef>
              <a:buFont typeface="+mj-lt"/>
              <a:buAutoNum type="arabicPeriod"/>
            </a:pPr>
            <a:r>
              <a:rPr lang="id-ID" dirty="0"/>
              <a:t>Fee; paymant of a certain entry fee each time befor appropriating water</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20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364">
                                            <p:bg/>
                                          </p:spTgt>
                                        </p:tgtEl>
                                        <p:attrNameLst>
                                          <p:attrName>style.visibility</p:attrName>
                                        </p:attrNameLst>
                                      </p:cBhvr>
                                      <p:to>
                                        <p:strVal val="visible"/>
                                      </p:to>
                                    </p:set>
                                    <p:animEffect transition="in" filter="fade">
                                      <p:cBhvr>
                                        <p:cTn id="12" dur="2000"/>
                                        <p:tgtEl>
                                          <p:spTgt spid="15364">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364">
                                            <p:txEl>
                                              <p:pRg st="0" end="0"/>
                                            </p:txEl>
                                          </p:spTgt>
                                        </p:tgtEl>
                                        <p:attrNameLst>
                                          <p:attrName>style.visibility</p:attrName>
                                        </p:attrNameLst>
                                      </p:cBhvr>
                                      <p:to>
                                        <p:strVal val="visible"/>
                                      </p:to>
                                    </p:set>
                                    <p:animEffect transition="in" filter="fade">
                                      <p:cBhvr>
                                        <p:cTn id="17" dur="2000"/>
                                        <p:tgtEl>
                                          <p:spTgt spid="1536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365">
                                            <p:txEl>
                                              <p:pRg st="0" end="0"/>
                                            </p:txEl>
                                          </p:spTgt>
                                        </p:tgtEl>
                                        <p:attrNameLst>
                                          <p:attrName>style.visibility</p:attrName>
                                        </p:attrNameLst>
                                      </p:cBhvr>
                                      <p:to>
                                        <p:strVal val="visible"/>
                                      </p:to>
                                    </p:set>
                                    <p:animEffect transition="in" filter="fade">
                                      <p:cBhvr>
                                        <p:cTn id="22" dur="2000"/>
                                        <p:tgtEl>
                                          <p:spTgt spid="1536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366">
                                            <p:txEl>
                                              <p:pRg st="0" end="0"/>
                                            </p:txEl>
                                          </p:spTgt>
                                        </p:tgtEl>
                                        <p:attrNameLst>
                                          <p:attrName>style.visibility</p:attrName>
                                        </p:attrNameLst>
                                      </p:cBhvr>
                                      <p:to>
                                        <p:strVal val="visible"/>
                                      </p:to>
                                    </p:set>
                                    <p:animEffect transition="in" filter="fade">
                                      <p:cBhvr>
                                        <p:cTn id="27" dur="2000"/>
                                        <p:tgtEl>
                                          <p:spTgt spid="1536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366">
                                            <p:txEl>
                                              <p:pRg st="1" end="1"/>
                                            </p:txEl>
                                          </p:spTgt>
                                        </p:tgtEl>
                                        <p:attrNameLst>
                                          <p:attrName>style.visibility</p:attrName>
                                        </p:attrNameLst>
                                      </p:cBhvr>
                                      <p:to>
                                        <p:strVal val="visible"/>
                                      </p:to>
                                    </p:set>
                                    <p:animEffect transition="in" filter="fade">
                                      <p:cBhvr>
                                        <p:cTn id="32" dur="2000"/>
                                        <p:tgtEl>
                                          <p:spTgt spid="15366">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366">
                                            <p:txEl>
                                              <p:pRg st="2" end="2"/>
                                            </p:txEl>
                                          </p:spTgt>
                                        </p:tgtEl>
                                        <p:attrNameLst>
                                          <p:attrName>style.visibility</p:attrName>
                                        </p:attrNameLst>
                                      </p:cBhvr>
                                      <p:to>
                                        <p:strVal val="visible"/>
                                      </p:to>
                                    </p:set>
                                    <p:animEffect transition="in" filter="fade">
                                      <p:cBhvr>
                                        <p:cTn id="37" dur="2000"/>
                                        <p:tgtEl>
                                          <p:spTgt spid="15366">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366">
                                            <p:txEl>
                                              <p:pRg st="3" end="3"/>
                                            </p:txEl>
                                          </p:spTgt>
                                        </p:tgtEl>
                                        <p:attrNameLst>
                                          <p:attrName>style.visibility</p:attrName>
                                        </p:attrNameLst>
                                      </p:cBhvr>
                                      <p:to>
                                        <p:strVal val="visible"/>
                                      </p:to>
                                    </p:set>
                                    <p:animEffect transition="in" filter="fade">
                                      <p:cBhvr>
                                        <p:cTn id="42" dur="2000"/>
                                        <p:tgtEl>
                                          <p:spTgt spid="15366">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5366">
                                            <p:txEl>
                                              <p:pRg st="4" end="4"/>
                                            </p:txEl>
                                          </p:spTgt>
                                        </p:tgtEl>
                                        <p:attrNameLst>
                                          <p:attrName>style.visibility</p:attrName>
                                        </p:attrNameLst>
                                      </p:cBhvr>
                                      <p:to>
                                        <p:strVal val="visible"/>
                                      </p:to>
                                    </p:set>
                                    <p:animEffect transition="in" filter="fade">
                                      <p:cBhvr>
                                        <p:cTn id="47" dur="2000"/>
                                        <p:tgtEl>
                                          <p:spTgt spid="1536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P spid="15364" grpId="0" build="p" animBg="1"/>
      <p:bldP spid="15365" grpId="0" build="p"/>
      <p:bldP spid="1536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755650" y="717550"/>
            <a:ext cx="4752975" cy="366713"/>
          </a:xfrm>
          <a:prstGeom prst="rect">
            <a:avLst/>
          </a:prstGeom>
          <a:solidFill>
            <a:srgbClr val="FF0066"/>
          </a:solidFill>
          <a:ln w="9525">
            <a:noFill/>
            <a:miter lim="800000"/>
            <a:headEnd/>
            <a:tailEnd/>
          </a:ln>
        </p:spPr>
        <p:txBody>
          <a:bodyPr>
            <a:spAutoFit/>
          </a:bodyPr>
          <a:lstStyle/>
          <a:p>
            <a:pPr>
              <a:spcBef>
                <a:spcPct val="50000"/>
              </a:spcBef>
            </a:pPr>
            <a:r>
              <a:rPr lang="id-ID" b="1" dirty="0"/>
              <a:t>Authority Rule related to water allovation</a:t>
            </a:r>
            <a:endParaRPr lang="en-GB" b="1" dirty="0"/>
          </a:p>
        </p:txBody>
      </p:sp>
      <p:sp>
        <p:nvSpPr>
          <p:cNvPr id="16387" name="Text Box 5"/>
          <p:cNvSpPr txBox="1">
            <a:spLocks noChangeArrowheads="1"/>
          </p:cNvSpPr>
          <p:nvPr/>
        </p:nvSpPr>
        <p:spPr bwMode="auto">
          <a:xfrm>
            <a:off x="755650" y="1268413"/>
            <a:ext cx="7559675" cy="1741487"/>
          </a:xfrm>
          <a:prstGeom prst="rect">
            <a:avLst/>
          </a:prstGeom>
          <a:noFill/>
          <a:ln w="9525">
            <a:noFill/>
            <a:miter lim="800000"/>
            <a:headEnd/>
            <a:tailEnd/>
          </a:ln>
        </p:spPr>
        <p:txBody>
          <a:bodyPr>
            <a:spAutoFit/>
          </a:bodyPr>
          <a:lstStyle/>
          <a:p>
            <a:pPr algn="just">
              <a:spcBef>
                <a:spcPct val="50000"/>
              </a:spcBef>
            </a:pPr>
            <a:r>
              <a:rPr lang="id-ID" dirty="0"/>
              <a:t>Fixed percentage: pembagian air dibagi secara proporsional dengan persentase yang tetap dengan bantuan alat bantu fisik</a:t>
            </a:r>
          </a:p>
          <a:p>
            <a:pPr algn="just">
              <a:spcBef>
                <a:spcPct val="50000"/>
              </a:spcBef>
            </a:pPr>
            <a:r>
              <a:rPr lang="id-ID" dirty="0"/>
              <a:t>Fixed time slot: pembagian menurut waktu dimana orang pada waktu itu boleh mengambil air </a:t>
            </a:r>
          </a:p>
          <a:p>
            <a:pPr algn="just">
              <a:spcBef>
                <a:spcPct val="50000"/>
              </a:spcBef>
            </a:pPr>
            <a:r>
              <a:rPr lang="id-ID" dirty="0"/>
              <a:t>Fixed order: individuals take turns to get water (giliran)</a:t>
            </a:r>
            <a:endParaRPr lang="en-GB" dirty="0"/>
          </a:p>
        </p:txBody>
      </p:sp>
      <p:sp>
        <p:nvSpPr>
          <p:cNvPr id="16388" name="Text Box 7"/>
          <p:cNvSpPr txBox="1">
            <a:spLocks noChangeArrowheads="1"/>
          </p:cNvSpPr>
          <p:nvPr/>
        </p:nvSpPr>
        <p:spPr bwMode="auto">
          <a:xfrm>
            <a:off x="755650" y="3141663"/>
            <a:ext cx="5256213" cy="366712"/>
          </a:xfrm>
          <a:prstGeom prst="rect">
            <a:avLst/>
          </a:prstGeom>
          <a:solidFill>
            <a:srgbClr val="FF0066"/>
          </a:solidFill>
          <a:ln w="9525">
            <a:noFill/>
            <a:miter lim="800000"/>
            <a:headEnd/>
            <a:tailEnd/>
          </a:ln>
        </p:spPr>
        <p:txBody>
          <a:bodyPr>
            <a:spAutoFit/>
          </a:bodyPr>
          <a:lstStyle/>
          <a:p>
            <a:pPr>
              <a:spcBef>
                <a:spcPct val="50000"/>
              </a:spcBef>
            </a:pPr>
            <a:r>
              <a:rPr lang="id-ID" b="1" dirty="0"/>
              <a:t>Multiple Level of Instiutional Arrangements</a:t>
            </a:r>
            <a:endParaRPr lang="en-GB" b="1" dirty="0"/>
          </a:p>
        </p:txBody>
      </p:sp>
      <p:graphicFrame>
        <p:nvGraphicFramePr>
          <p:cNvPr id="10287" name="Group 47"/>
          <p:cNvGraphicFramePr>
            <a:graphicFrameLocks noGrp="1"/>
          </p:cNvGraphicFramePr>
          <p:nvPr/>
        </p:nvGraphicFramePr>
        <p:xfrm>
          <a:off x="827088" y="3758153"/>
          <a:ext cx="7632700" cy="1903095"/>
        </p:xfrm>
        <a:graphic>
          <a:graphicData uri="http://schemas.openxmlformats.org/drawingml/2006/table">
            <a:tbl>
              <a:tblPr/>
              <a:tblGrid>
                <a:gridCol w="1908175"/>
                <a:gridCol w="1908175"/>
                <a:gridCol w="1908175"/>
                <a:gridCol w="1908175"/>
              </a:tblGrid>
              <a:tr h="811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Level of Performance</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With Local Collective Choice Entity</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Without Local Collective Choice Entity</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Total</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High</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6</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O</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6</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2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Low</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2</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6</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8</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9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Total</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8</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6</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dirty="0" smtClean="0">
                          <a:ln>
                            <a:noFill/>
                          </a:ln>
                          <a:solidFill>
                            <a:schemeClr val="tx1"/>
                          </a:solidFill>
                          <a:effectLst/>
                          <a:latin typeface="Arial" charset="0"/>
                          <a:cs typeface="Arial" charset="0"/>
                        </a:rPr>
                        <a:t>14</a:t>
                      </a:r>
                      <a:endParaRPr kumimoji="0" lang="en-GB" sz="16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386">
                                            <p:bg/>
                                          </p:spTgt>
                                        </p:tgtEl>
                                        <p:attrNameLst>
                                          <p:attrName>style.visibility</p:attrName>
                                        </p:attrNameLst>
                                      </p:cBhvr>
                                      <p:to>
                                        <p:strVal val="visible"/>
                                      </p:to>
                                    </p:set>
                                    <p:animEffect transition="in" filter="fade">
                                      <p:cBhvr>
                                        <p:cTn id="7" dur="2000"/>
                                        <p:tgtEl>
                                          <p:spTgt spid="16386">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386">
                                            <p:txEl>
                                              <p:pRg st="0" end="0"/>
                                            </p:txEl>
                                          </p:spTgt>
                                        </p:tgtEl>
                                        <p:attrNameLst>
                                          <p:attrName>style.visibility</p:attrName>
                                        </p:attrNameLst>
                                      </p:cBhvr>
                                      <p:to>
                                        <p:strVal val="visible"/>
                                      </p:to>
                                    </p:set>
                                    <p:animEffect transition="in" filter="fade">
                                      <p:cBhvr>
                                        <p:cTn id="12" dur="2000"/>
                                        <p:tgtEl>
                                          <p:spTgt spid="1638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387">
                                            <p:txEl>
                                              <p:pRg st="0" end="0"/>
                                            </p:txEl>
                                          </p:spTgt>
                                        </p:tgtEl>
                                        <p:attrNameLst>
                                          <p:attrName>style.visibility</p:attrName>
                                        </p:attrNameLst>
                                      </p:cBhvr>
                                      <p:to>
                                        <p:strVal val="visible"/>
                                      </p:to>
                                    </p:set>
                                    <p:animEffect transition="in" filter="fade">
                                      <p:cBhvr>
                                        <p:cTn id="17" dur="2000"/>
                                        <p:tgtEl>
                                          <p:spTgt spid="1638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387">
                                            <p:txEl>
                                              <p:pRg st="1" end="1"/>
                                            </p:txEl>
                                          </p:spTgt>
                                        </p:tgtEl>
                                        <p:attrNameLst>
                                          <p:attrName>style.visibility</p:attrName>
                                        </p:attrNameLst>
                                      </p:cBhvr>
                                      <p:to>
                                        <p:strVal val="visible"/>
                                      </p:to>
                                    </p:set>
                                    <p:animEffect transition="in" filter="fade">
                                      <p:cBhvr>
                                        <p:cTn id="22" dur="2000"/>
                                        <p:tgtEl>
                                          <p:spTgt spid="16387">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387">
                                            <p:txEl>
                                              <p:pRg st="2" end="2"/>
                                            </p:txEl>
                                          </p:spTgt>
                                        </p:tgtEl>
                                        <p:attrNameLst>
                                          <p:attrName>style.visibility</p:attrName>
                                        </p:attrNameLst>
                                      </p:cBhvr>
                                      <p:to>
                                        <p:strVal val="visible"/>
                                      </p:to>
                                    </p:set>
                                    <p:animEffect transition="in" filter="fade">
                                      <p:cBhvr>
                                        <p:cTn id="27" dur="2000"/>
                                        <p:tgtEl>
                                          <p:spTgt spid="16387">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388">
                                            <p:bg/>
                                          </p:spTgt>
                                        </p:tgtEl>
                                        <p:attrNameLst>
                                          <p:attrName>style.visibility</p:attrName>
                                        </p:attrNameLst>
                                      </p:cBhvr>
                                      <p:to>
                                        <p:strVal val="visible"/>
                                      </p:to>
                                    </p:set>
                                    <p:animEffect transition="in" filter="fade">
                                      <p:cBhvr>
                                        <p:cTn id="32" dur="2000"/>
                                        <p:tgtEl>
                                          <p:spTgt spid="16388">
                                            <p:bg/>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388">
                                            <p:txEl>
                                              <p:pRg st="0" end="0"/>
                                            </p:txEl>
                                          </p:spTgt>
                                        </p:tgtEl>
                                        <p:attrNameLst>
                                          <p:attrName>style.visibility</p:attrName>
                                        </p:attrNameLst>
                                      </p:cBhvr>
                                      <p:to>
                                        <p:strVal val="visible"/>
                                      </p:to>
                                    </p:set>
                                    <p:animEffect transition="in" filter="fade">
                                      <p:cBhvr>
                                        <p:cTn id="37" dur="2000"/>
                                        <p:tgtEl>
                                          <p:spTgt spid="1638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10287"/>
                                        </p:tgtEl>
                                        <p:attrNameLst>
                                          <p:attrName>style.visibility</p:attrName>
                                        </p:attrNameLst>
                                      </p:cBhvr>
                                      <p:to>
                                        <p:strVal val="visible"/>
                                      </p:to>
                                    </p:set>
                                    <p:animEffect transition="in" filter="wipe(down)">
                                      <p:cBhvr>
                                        <p:cTn id="42" dur="500"/>
                                        <p:tgtEl>
                                          <p:spTgt spid="102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animBg="1"/>
      <p:bldP spid="16387" grpId="0" build="p"/>
      <p:bldP spid="16388"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755650" y="717550"/>
            <a:ext cx="5545138" cy="366713"/>
          </a:xfrm>
          <a:prstGeom prst="rect">
            <a:avLst/>
          </a:prstGeom>
          <a:solidFill>
            <a:srgbClr val="FF0066"/>
          </a:solidFill>
          <a:ln w="9525">
            <a:noFill/>
            <a:miter lim="800000"/>
            <a:headEnd/>
            <a:tailEnd/>
          </a:ln>
        </p:spPr>
        <p:txBody>
          <a:bodyPr>
            <a:spAutoFit/>
          </a:bodyPr>
          <a:lstStyle/>
          <a:p>
            <a:pPr>
              <a:spcBef>
                <a:spcPct val="50000"/>
              </a:spcBef>
            </a:pPr>
            <a:r>
              <a:rPr lang="id-ID" b="1" dirty="0"/>
              <a:t>Monitoring and Enforcement Arrangements</a:t>
            </a:r>
            <a:endParaRPr lang="en-GB" b="1" dirty="0"/>
          </a:p>
        </p:txBody>
      </p:sp>
      <p:sp>
        <p:nvSpPr>
          <p:cNvPr id="17411" name="Text Box 5"/>
          <p:cNvSpPr txBox="1">
            <a:spLocks noChangeArrowheads="1"/>
          </p:cNvSpPr>
          <p:nvPr/>
        </p:nvSpPr>
        <p:spPr bwMode="auto">
          <a:xfrm>
            <a:off x="757238" y="1268413"/>
            <a:ext cx="7559675" cy="641350"/>
          </a:xfrm>
          <a:prstGeom prst="rect">
            <a:avLst/>
          </a:prstGeom>
          <a:noFill/>
          <a:ln w="9525">
            <a:noFill/>
            <a:miter lim="800000"/>
            <a:headEnd/>
            <a:tailEnd/>
          </a:ln>
        </p:spPr>
        <p:txBody>
          <a:bodyPr>
            <a:spAutoFit/>
          </a:bodyPr>
          <a:lstStyle/>
          <a:p>
            <a:pPr algn="just">
              <a:spcBef>
                <a:spcPct val="50000"/>
              </a:spcBef>
            </a:pPr>
            <a:r>
              <a:rPr lang="id-ID" dirty="0"/>
              <a:t>Pengawasan dan penegakan sanksi sangat penting dalam keberhasilan tata kelola irigasi</a:t>
            </a:r>
            <a:endParaRPr lang="en-GB" dirty="0"/>
          </a:p>
        </p:txBody>
      </p:sp>
      <p:sp>
        <p:nvSpPr>
          <p:cNvPr id="17412" name="Text Box 6"/>
          <p:cNvSpPr txBox="1">
            <a:spLocks noChangeArrowheads="1"/>
          </p:cNvSpPr>
          <p:nvPr/>
        </p:nvSpPr>
        <p:spPr bwMode="auto">
          <a:xfrm>
            <a:off x="755650" y="1989138"/>
            <a:ext cx="7345363" cy="1190625"/>
          </a:xfrm>
          <a:prstGeom prst="rect">
            <a:avLst/>
          </a:prstGeom>
          <a:noFill/>
          <a:ln w="9525">
            <a:noFill/>
            <a:miter lim="800000"/>
            <a:headEnd/>
            <a:tailEnd/>
          </a:ln>
        </p:spPr>
        <p:txBody>
          <a:bodyPr>
            <a:spAutoFit/>
          </a:bodyPr>
          <a:lstStyle/>
          <a:p>
            <a:pPr>
              <a:spcBef>
                <a:spcPct val="50000"/>
              </a:spcBef>
            </a:pPr>
            <a:r>
              <a:rPr lang="id-ID"/>
              <a:t>Monitoring dapat dilakukan oleh penjaga dari luar (external guard) atau local guard. Bisa dibedakan juga menurut full time atau part time giard; pembayaran atau upah penjaga; peluang penjagaan; sistem irigasi dengan atautanpa penjagaan</a:t>
            </a:r>
            <a:endParaRPr lang="en-GB"/>
          </a:p>
        </p:txBody>
      </p:sp>
      <p:sp>
        <p:nvSpPr>
          <p:cNvPr id="17413" name="Text Box 7"/>
          <p:cNvSpPr txBox="1">
            <a:spLocks noChangeArrowheads="1"/>
          </p:cNvSpPr>
          <p:nvPr/>
        </p:nvSpPr>
        <p:spPr bwMode="auto">
          <a:xfrm>
            <a:off x="755650" y="3284538"/>
            <a:ext cx="7561263" cy="1603375"/>
          </a:xfrm>
          <a:prstGeom prst="rect">
            <a:avLst/>
          </a:prstGeom>
          <a:noFill/>
          <a:ln w="9525">
            <a:noFill/>
            <a:miter lim="800000"/>
            <a:headEnd/>
            <a:tailEnd/>
          </a:ln>
        </p:spPr>
        <p:txBody>
          <a:bodyPr>
            <a:spAutoFit/>
          </a:bodyPr>
          <a:lstStyle/>
          <a:p>
            <a:pPr algn="just">
              <a:spcBef>
                <a:spcPct val="50000"/>
              </a:spcBef>
            </a:pPr>
            <a:r>
              <a:rPr lang="id-ID"/>
              <a:t>Farmer owned irigation sistem bisa jadi tidak menggunakan pengawasa eksternal. Tapi untuk irigasi milik pemerintah bisa menggunakan pengawas eksternal dari non pemerintah bisa pengawas lokal atau bisa non lokal.</a:t>
            </a:r>
          </a:p>
          <a:p>
            <a:pPr algn="just">
              <a:spcBef>
                <a:spcPct val="50000"/>
              </a:spcBef>
            </a:pPr>
            <a:r>
              <a:rPr lang="id-ID"/>
              <a:t>Tenaga pengawas juga dapat di hire dengan mendapatkan upah</a:t>
            </a:r>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382" name="Group 94"/>
          <p:cNvGraphicFramePr>
            <a:graphicFrameLocks noGrp="1"/>
          </p:cNvGraphicFramePr>
          <p:nvPr/>
        </p:nvGraphicFramePr>
        <p:xfrm>
          <a:off x="827088" y="692150"/>
          <a:ext cx="7632700" cy="5294951"/>
        </p:xfrm>
        <a:graphic>
          <a:graphicData uri="http://schemas.openxmlformats.org/drawingml/2006/table">
            <a:tbl>
              <a:tblPr/>
              <a:tblGrid>
                <a:gridCol w="3457575"/>
                <a:gridCol w="2303462"/>
                <a:gridCol w="1871663"/>
              </a:tblGrid>
              <a:tr h="7953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Farmer Owned Irigation</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Government owned irrigation</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External guard</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0</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9</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Local Guard</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17</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3</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2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No Guard use</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12</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3</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Full time guard</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2</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8</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Non full time guard</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14</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3</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Paymant with money</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2</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9</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Paymant with obligation reduction</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8</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2</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Tidak dibayar</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5</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0</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Peluang Ketaatan atas sanksi</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15</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4</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With guard</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13</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7</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Without guard</a:t>
                      </a:r>
                      <a:endParaRPr kumimoji="0" lang="en-GB" sz="1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900113" y="188640"/>
            <a:ext cx="7127875" cy="822325"/>
          </a:xfrm>
          <a:prstGeom prst="rect">
            <a:avLst/>
          </a:prstGeom>
          <a:ln>
            <a:headEnd type="none" w="sm" len="sm"/>
            <a:tailEnd type="none" w="sm" len="sm"/>
          </a:ln>
        </p:spPr>
        <p:style>
          <a:lnRef idx="3">
            <a:schemeClr val="lt1"/>
          </a:lnRef>
          <a:fillRef idx="1">
            <a:schemeClr val="dk1"/>
          </a:fillRef>
          <a:effectRef idx="1">
            <a:schemeClr val="dk1"/>
          </a:effectRef>
          <a:fontRef idx="minor">
            <a:schemeClr val="lt1"/>
          </a:fontRef>
        </p:style>
        <p:txBody>
          <a:bodyPr>
            <a:spAutoFit/>
          </a:bodyPr>
          <a:lstStyle/>
          <a:p>
            <a:pPr algn="ctr">
              <a:spcBef>
                <a:spcPct val="50000"/>
              </a:spcBef>
            </a:pPr>
            <a:r>
              <a:rPr lang="id-ID" sz="2400" b="1" dirty="0">
                <a:latin typeface="Tahoma" pitchFamily="34" charset="0"/>
              </a:rPr>
              <a:t>KLASIFIKASI TATA KELEMBAGAAN DALAM PENGELOLAAN CPRS</a:t>
            </a:r>
            <a:endParaRPr lang="en-GB" sz="2400" b="1" dirty="0">
              <a:latin typeface="Tahoma" pitchFamily="34" charset="0"/>
            </a:endParaRPr>
          </a:p>
        </p:txBody>
      </p:sp>
      <p:sp>
        <p:nvSpPr>
          <p:cNvPr id="3075" name="Text Box 5"/>
          <p:cNvSpPr txBox="1">
            <a:spLocks noChangeArrowheads="1"/>
          </p:cNvSpPr>
          <p:nvPr/>
        </p:nvSpPr>
        <p:spPr bwMode="auto">
          <a:xfrm>
            <a:off x="683568" y="1052736"/>
            <a:ext cx="7704137" cy="5786199"/>
          </a:xfrm>
          <a:prstGeom prst="rect">
            <a:avLst/>
          </a:prstGeom>
          <a:noFill/>
          <a:ln w="9525">
            <a:noFill/>
            <a:miter lim="800000"/>
            <a:headEnd/>
            <a:tailEnd/>
          </a:ln>
        </p:spPr>
        <p:txBody>
          <a:bodyPr>
            <a:spAutoFit/>
          </a:bodyPr>
          <a:lstStyle/>
          <a:p>
            <a:pPr marL="342900" indent="-342900" algn="just">
              <a:spcBef>
                <a:spcPct val="50000"/>
              </a:spcBef>
              <a:buFontTx/>
              <a:buAutoNum type="arabicPeriod"/>
            </a:pPr>
            <a:r>
              <a:rPr lang="id-ID" sz="2000" b="1" dirty="0"/>
              <a:t>Clearly suboptimal outcome</a:t>
            </a:r>
            <a:r>
              <a:rPr lang="id-ID" sz="2000" dirty="0"/>
              <a:t>, dengan paramter : konflik tinggi, over use, kerusakan CPRs </a:t>
            </a:r>
          </a:p>
          <a:p>
            <a:pPr marL="342900" indent="-342900" algn="just">
              <a:spcBef>
                <a:spcPct val="50000"/>
              </a:spcBef>
              <a:buFontTx/>
              <a:buAutoNum type="arabicPeriod"/>
            </a:pPr>
            <a:r>
              <a:rPr lang="id-ID" sz="2000" b="1" dirty="0"/>
              <a:t>Long-live, endogenous monitoring and sanction systems</a:t>
            </a:r>
            <a:r>
              <a:rPr lang="id-ID" sz="2000" dirty="0"/>
              <a:t>, dengan parameter: para pengguna CPRs telah merancang tata kelembagaan/kelola penggunaan CPRs, entry point system, dengan sanksi yang ditegakannya sendiri. Outcomenya mungkin kurang optimal tapi cukup aman bagi orang untuk berinvestasi di CPRs tsb.</a:t>
            </a:r>
          </a:p>
          <a:p>
            <a:pPr marL="342900" indent="-342900" algn="just">
              <a:spcBef>
                <a:spcPct val="50000"/>
              </a:spcBef>
              <a:buFontTx/>
              <a:buAutoNum type="arabicPeriod"/>
            </a:pPr>
            <a:r>
              <a:rPr lang="id-ID" sz="2000" b="1" dirty="0"/>
              <a:t>Short-lived, endogenous monitoring and sanction system</a:t>
            </a:r>
            <a:r>
              <a:rPr lang="id-ID" sz="2000" dirty="0"/>
              <a:t>, dengan paramter: pengguna CPRs berhenti untuk melakukan monitoring dan penegakan sanksi setelah ada shock external seperti perubahan faktor harga, peningkatan populasi yang dramatis, klaim pihak lain, misal pemerintah, atas wilayah CPRs tsb.</a:t>
            </a:r>
          </a:p>
          <a:p>
            <a:pPr marL="342900" indent="-342900" algn="just">
              <a:spcBef>
                <a:spcPct val="50000"/>
              </a:spcBef>
              <a:buFontTx/>
              <a:buAutoNum type="arabicPeriod"/>
            </a:pPr>
            <a:r>
              <a:rPr lang="id-ID" sz="2000" b="1" dirty="0"/>
              <a:t>Short-lived, exogenous monitoring and sanction system, </a:t>
            </a:r>
            <a:r>
              <a:rPr lang="id-ID" sz="2000" dirty="0"/>
              <a:t>dengan paramter </a:t>
            </a:r>
            <a:r>
              <a:rPr lang="id-ID" sz="2000" dirty="0">
                <a:sym typeface="Wingdings" pitchFamily="2" charset="2"/>
              </a:rPr>
              <a:t> external authority memberlakukan aturan pengelolaan CPRs</a:t>
            </a:r>
            <a:r>
              <a:rPr lang="id-ID" sz="2000" dirty="0"/>
              <a:t> </a:t>
            </a:r>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20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20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20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fade">
                                      <p:cBhvr>
                                        <p:cTn id="22" dur="2000"/>
                                        <p:tgtEl>
                                          <p:spTgt spid="30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1547664" y="2420888"/>
            <a:ext cx="5976664" cy="1384995"/>
          </a:xfrm>
          <a:prstGeom prst="rect">
            <a:avLst/>
          </a:prstGeom>
          <a:ln>
            <a:headEnd type="none" w="sm" len="sm"/>
            <a:tailEnd type="none" w="sm" len="sm"/>
          </a:ln>
        </p:spPr>
        <p:style>
          <a:lnRef idx="0">
            <a:schemeClr val="accent4"/>
          </a:lnRef>
          <a:fillRef idx="3">
            <a:schemeClr val="accent4"/>
          </a:fillRef>
          <a:effectRef idx="3">
            <a:schemeClr val="accent4"/>
          </a:effectRef>
          <a:fontRef idx="minor">
            <a:schemeClr val="lt1"/>
          </a:fontRef>
        </p:style>
        <p:txBody>
          <a:bodyPr wrap="square">
            <a:spAutoFit/>
          </a:bodyPr>
          <a:lstStyle/>
          <a:p>
            <a:pPr algn="ctr">
              <a:spcBef>
                <a:spcPct val="50000"/>
              </a:spcBef>
            </a:pPr>
            <a:r>
              <a:rPr lang="id-ID" sz="2800" dirty="0" smtClean="0">
                <a:latin typeface="Tahoma" pitchFamily="34" charset="0"/>
              </a:rPr>
              <a:t>Aplikasi </a:t>
            </a:r>
            <a:r>
              <a:rPr lang="id-ID" sz="2800" dirty="0">
                <a:latin typeface="Tahoma" pitchFamily="34" charset="0"/>
              </a:rPr>
              <a:t>Kerangka Analisis Kelembagaan Pengelolaan </a:t>
            </a:r>
            <a:r>
              <a:rPr lang="id-ID" sz="2800" dirty="0" smtClean="0">
                <a:latin typeface="Tahoma" pitchFamily="34" charset="0"/>
              </a:rPr>
              <a:t>CPRs III: </a:t>
            </a:r>
            <a:r>
              <a:rPr lang="id-ID" sz="2800" dirty="0">
                <a:latin typeface="Tahoma" pitchFamily="34" charset="0"/>
              </a:rPr>
              <a:t>Coastal Fisheries and Forest</a:t>
            </a:r>
            <a:endParaRPr lang="en-GB" sz="2800" dirty="0">
              <a:latin typeface="Tahoma" pitchFamily="34" charset="0"/>
            </a:endParaRPr>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1692275" y="549275"/>
            <a:ext cx="5759450" cy="701675"/>
          </a:xfrm>
          <a:prstGeom prst="rect">
            <a:avLst/>
          </a:prstGeom>
          <a:noFill/>
          <a:ln w="9525">
            <a:noFill/>
            <a:miter lim="800000"/>
            <a:headEnd/>
            <a:tailEnd/>
          </a:ln>
        </p:spPr>
        <p:txBody>
          <a:bodyPr>
            <a:spAutoFit/>
          </a:bodyPr>
          <a:lstStyle/>
          <a:p>
            <a:pPr algn="ctr">
              <a:spcBef>
                <a:spcPct val="50000"/>
              </a:spcBef>
            </a:pPr>
            <a:r>
              <a:rPr lang="id-ID" sz="2000" b="1"/>
              <a:t>DILEMMA OF COASTAL FISHERIES AS COMMON POOL RESOURCES</a:t>
            </a:r>
            <a:endParaRPr lang="en-GB" sz="2000" b="1"/>
          </a:p>
        </p:txBody>
      </p:sp>
      <p:sp>
        <p:nvSpPr>
          <p:cNvPr id="20483" name="Text Box 5"/>
          <p:cNvSpPr txBox="1">
            <a:spLocks noChangeArrowheads="1"/>
          </p:cNvSpPr>
          <p:nvPr/>
        </p:nvSpPr>
        <p:spPr bwMode="auto">
          <a:xfrm>
            <a:off x="539750" y="1557338"/>
            <a:ext cx="8280400" cy="4487862"/>
          </a:xfrm>
          <a:prstGeom prst="rect">
            <a:avLst/>
          </a:prstGeom>
          <a:noFill/>
          <a:ln w="9525">
            <a:noFill/>
            <a:miter lim="800000"/>
            <a:headEnd/>
            <a:tailEnd/>
          </a:ln>
        </p:spPr>
        <p:txBody>
          <a:bodyPr>
            <a:spAutoFit/>
          </a:bodyPr>
          <a:lstStyle/>
          <a:p>
            <a:pPr algn="just">
              <a:spcBef>
                <a:spcPct val="50000"/>
              </a:spcBef>
            </a:pPr>
            <a:r>
              <a:rPr lang="id-ID" dirty="0"/>
              <a:t>Prilaku manusia dalam pemanfaatan perikanan pesisir dihadapkan pada kondisi ketidakpastian akibat karakteristik fisik sumberdaya alamnya. Hal ini menyebabkan terciptanya situasi yang kompleks sehingga sulit diatasi. Terbentuknya situasi yang kompleks ini karena adanya lebih dari satu nelayan atau kelompok nelayan menangkap ikan pada kawasan yang sama. Dengan demikian prinsip subtractibility berlaku, ikan berkurang karena penangkapan. Hasil tangkapan seseorang tidak hanya tergantung pada teknologi penangkapan ikan yang digunakan tapi juga pada kegiatan penangkapan nelayan lain.</a:t>
            </a:r>
          </a:p>
          <a:p>
            <a:pPr algn="just">
              <a:spcBef>
                <a:spcPct val="50000"/>
              </a:spcBef>
            </a:pPr>
            <a:r>
              <a:rPr lang="id-ID" dirty="0"/>
              <a:t>Banyaknya nelayan yang menangkap ikan di kawasan pesisir merupakan sebuah dilema. Bagaimanapun, nelayan menjadi harus mengembangkan strategi penangkapan ikan yang memberikan hasil tangkapan kurang optimal. Situasi seperti ini dapat ditemukan di berbagai belahan dunia. </a:t>
            </a:r>
          </a:p>
          <a:p>
            <a:pPr algn="just">
              <a:spcBef>
                <a:spcPct val="50000"/>
              </a:spcBef>
            </a:pPr>
            <a:r>
              <a:rPr lang="id-ID" dirty="0"/>
              <a:t>Dilema perikanan pesisir ini meliputi appropriation externality, technological externality, dan assignment problems. </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20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fade">
                                      <p:cBhvr>
                                        <p:cTn id="12" dur="2000"/>
                                        <p:tgtEl>
                                          <p:spTgt spid="20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fade">
                                      <p:cBhvr>
                                        <p:cTn id="17" dur="20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4"/>
          <p:cNvSpPr txBox="1">
            <a:spLocks noChangeArrowheads="1"/>
          </p:cNvSpPr>
          <p:nvPr/>
        </p:nvSpPr>
        <p:spPr bwMode="auto">
          <a:xfrm>
            <a:off x="1692275" y="692150"/>
            <a:ext cx="5759450" cy="701675"/>
          </a:xfrm>
          <a:prstGeom prst="rect">
            <a:avLst/>
          </a:prstGeom>
          <a:noFill/>
          <a:ln w="9525">
            <a:noFill/>
            <a:miter lim="800000"/>
            <a:headEnd/>
            <a:tailEnd/>
          </a:ln>
        </p:spPr>
        <p:txBody>
          <a:bodyPr>
            <a:spAutoFit/>
          </a:bodyPr>
          <a:lstStyle/>
          <a:p>
            <a:pPr algn="ctr">
              <a:spcBef>
                <a:spcPct val="50000"/>
              </a:spcBef>
            </a:pPr>
            <a:r>
              <a:rPr lang="id-ID" sz="2000" b="1"/>
              <a:t>FISHERMEN’S RESPONSE TO COASTAL FISHERIES DILEMMA</a:t>
            </a:r>
            <a:endParaRPr lang="en-GB" sz="2000" b="1"/>
          </a:p>
        </p:txBody>
      </p:sp>
      <p:sp>
        <p:nvSpPr>
          <p:cNvPr id="21507" name="Text Box 6"/>
          <p:cNvSpPr txBox="1">
            <a:spLocks noChangeArrowheads="1"/>
          </p:cNvSpPr>
          <p:nvPr/>
        </p:nvSpPr>
        <p:spPr bwMode="auto">
          <a:xfrm>
            <a:off x="684213" y="1844675"/>
            <a:ext cx="7848600" cy="4662815"/>
          </a:xfrm>
          <a:prstGeom prst="rect">
            <a:avLst/>
          </a:prstGeom>
          <a:noFill/>
          <a:ln w="9525">
            <a:noFill/>
            <a:miter lim="800000"/>
            <a:headEnd/>
            <a:tailEnd/>
          </a:ln>
        </p:spPr>
        <p:txBody>
          <a:bodyPr>
            <a:spAutoFit/>
          </a:bodyPr>
          <a:lstStyle/>
          <a:p>
            <a:pPr algn="just">
              <a:spcBef>
                <a:spcPct val="50000"/>
              </a:spcBef>
            </a:pPr>
            <a:r>
              <a:rPr lang="id-ID" dirty="0"/>
              <a:t>Bagaimana nelayan merspons situasi dilematis ini, yaitu dengan cara mengembangkan kelembagaan dengan tujuan terciptanya model penangkapan ikan yang lebih terkoordinasi.</a:t>
            </a:r>
          </a:p>
          <a:p>
            <a:pPr algn="just">
              <a:spcBef>
                <a:spcPct val="50000"/>
              </a:spcBef>
            </a:pPr>
            <a:r>
              <a:rPr lang="id-ID" dirty="0"/>
              <a:t>Prof Elinor Ostrom melakukan telaah terhadap ratusan laporan studi kasus perikanan tangkap untuk melihat keterkaitan antara outcome dengan performa tata kelola/kelembagaannya. </a:t>
            </a:r>
          </a:p>
          <a:p>
            <a:pPr algn="just">
              <a:spcBef>
                <a:spcPct val="50000"/>
              </a:spcBef>
            </a:pPr>
            <a:r>
              <a:rPr lang="id-ID" dirty="0"/>
              <a:t>Hasil telaahnya memperlihatkan lima karakteristik kegiatan penangkapan ikan, </a:t>
            </a:r>
            <a:r>
              <a:rPr lang="id-ID" dirty="0" smtClean="0"/>
              <a:t>yaitu</a:t>
            </a:r>
          </a:p>
          <a:p>
            <a:pPr algn="just">
              <a:spcBef>
                <a:spcPct val="50000"/>
              </a:spcBef>
            </a:pPr>
            <a:r>
              <a:rPr lang="id-ID" dirty="0" smtClean="0"/>
              <a:t>1) </a:t>
            </a:r>
            <a:r>
              <a:rPr lang="id-ID" dirty="0"/>
              <a:t>aspek hukum hak penangkapan ikan; </a:t>
            </a:r>
            <a:endParaRPr lang="id-ID" dirty="0" smtClean="0"/>
          </a:p>
          <a:p>
            <a:pPr algn="just">
              <a:spcBef>
                <a:spcPct val="50000"/>
              </a:spcBef>
            </a:pPr>
            <a:r>
              <a:rPr lang="id-ID" dirty="0" smtClean="0"/>
              <a:t>2</a:t>
            </a:r>
            <a:r>
              <a:rPr lang="id-ID" dirty="0"/>
              <a:t>) laju penangkapan ikan; </a:t>
            </a:r>
            <a:endParaRPr lang="id-ID" dirty="0" smtClean="0"/>
          </a:p>
          <a:p>
            <a:pPr algn="just">
              <a:spcBef>
                <a:spcPct val="50000"/>
              </a:spcBef>
            </a:pPr>
            <a:r>
              <a:rPr lang="id-ID" dirty="0" smtClean="0"/>
              <a:t>3</a:t>
            </a:r>
            <a:r>
              <a:rPr lang="id-ID" dirty="0"/>
              <a:t>) penyebatan nelayan menurut keragaman ketersediaan SDI; </a:t>
            </a:r>
            <a:endParaRPr lang="id-ID" dirty="0" smtClean="0"/>
          </a:p>
          <a:p>
            <a:pPr algn="just">
              <a:spcBef>
                <a:spcPct val="50000"/>
              </a:spcBef>
            </a:pPr>
            <a:r>
              <a:rPr lang="id-ID" dirty="0" smtClean="0"/>
              <a:t>4</a:t>
            </a:r>
            <a:r>
              <a:rPr lang="id-ID" dirty="0"/>
              <a:t>) ketergantungan nelayan pada ikan yang ditangkap; </a:t>
            </a:r>
            <a:endParaRPr lang="id-ID" dirty="0" smtClean="0"/>
          </a:p>
          <a:p>
            <a:pPr algn="just">
              <a:spcBef>
                <a:spcPct val="50000"/>
              </a:spcBef>
            </a:pPr>
            <a:r>
              <a:rPr lang="id-ID" dirty="0" smtClean="0"/>
              <a:t>5</a:t>
            </a:r>
            <a:r>
              <a:rPr lang="id-ID" dirty="0"/>
              <a:t>) pemanfaatan nelayan atas ikan yang mereka tangkap. </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fade">
                                      <p:cBhvr>
                                        <p:cTn id="12" dur="2000"/>
                                        <p:tgtEl>
                                          <p:spTgt spid="215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fade">
                                      <p:cBhvr>
                                        <p:cTn id="17" dur="2000"/>
                                        <p:tgtEl>
                                          <p:spTgt spid="215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1507">
                                            <p:txEl>
                                              <p:pRg st="3" end="3"/>
                                            </p:txEl>
                                          </p:spTgt>
                                        </p:tgtEl>
                                        <p:attrNameLst>
                                          <p:attrName>style.visibility</p:attrName>
                                        </p:attrNameLst>
                                      </p:cBhvr>
                                      <p:to>
                                        <p:strVal val="visible"/>
                                      </p:to>
                                    </p:set>
                                    <p:animEffect transition="in" filter="fade">
                                      <p:cBhvr>
                                        <p:cTn id="22" dur="2000"/>
                                        <p:tgtEl>
                                          <p:spTgt spid="215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1507">
                                            <p:txEl>
                                              <p:pRg st="4" end="4"/>
                                            </p:txEl>
                                          </p:spTgt>
                                        </p:tgtEl>
                                        <p:attrNameLst>
                                          <p:attrName>style.visibility</p:attrName>
                                        </p:attrNameLst>
                                      </p:cBhvr>
                                      <p:to>
                                        <p:strVal val="visible"/>
                                      </p:to>
                                    </p:set>
                                    <p:animEffect transition="in" filter="fade">
                                      <p:cBhvr>
                                        <p:cTn id="27" dur="2000"/>
                                        <p:tgtEl>
                                          <p:spTgt spid="215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1507">
                                            <p:txEl>
                                              <p:pRg st="5" end="5"/>
                                            </p:txEl>
                                          </p:spTgt>
                                        </p:tgtEl>
                                        <p:attrNameLst>
                                          <p:attrName>style.visibility</p:attrName>
                                        </p:attrNameLst>
                                      </p:cBhvr>
                                      <p:to>
                                        <p:strVal val="visible"/>
                                      </p:to>
                                    </p:set>
                                    <p:animEffect transition="in" filter="fade">
                                      <p:cBhvr>
                                        <p:cTn id="32" dur="2000"/>
                                        <p:tgtEl>
                                          <p:spTgt spid="215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507">
                                            <p:txEl>
                                              <p:pRg st="6" end="6"/>
                                            </p:txEl>
                                          </p:spTgt>
                                        </p:tgtEl>
                                        <p:attrNameLst>
                                          <p:attrName>style.visibility</p:attrName>
                                        </p:attrNameLst>
                                      </p:cBhvr>
                                      <p:to>
                                        <p:strVal val="visible"/>
                                      </p:to>
                                    </p:set>
                                    <p:animEffect transition="in" filter="fade">
                                      <p:cBhvr>
                                        <p:cTn id="37" dur="2000"/>
                                        <p:tgtEl>
                                          <p:spTgt spid="2150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1507">
                                            <p:txEl>
                                              <p:pRg st="7" end="7"/>
                                            </p:txEl>
                                          </p:spTgt>
                                        </p:tgtEl>
                                        <p:attrNameLst>
                                          <p:attrName>style.visibility</p:attrName>
                                        </p:attrNameLst>
                                      </p:cBhvr>
                                      <p:to>
                                        <p:strVal val="visible"/>
                                      </p:to>
                                    </p:set>
                                    <p:animEffect transition="in" filter="fade">
                                      <p:cBhvr>
                                        <p:cTn id="42" dur="2000"/>
                                        <p:tgtEl>
                                          <p:spTgt spid="2150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4"/>
          <p:cNvSpPr txBox="1">
            <a:spLocks noChangeArrowheads="1"/>
          </p:cNvSpPr>
          <p:nvPr/>
        </p:nvSpPr>
        <p:spPr bwMode="auto">
          <a:xfrm>
            <a:off x="611188" y="908050"/>
            <a:ext cx="2808287" cy="366713"/>
          </a:xfrm>
          <a:prstGeom prst="rect">
            <a:avLst/>
          </a:prstGeom>
          <a:noFill/>
          <a:ln w="9525">
            <a:noFill/>
            <a:miter lim="800000"/>
            <a:headEnd/>
            <a:tailEnd/>
          </a:ln>
        </p:spPr>
        <p:txBody>
          <a:bodyPr>
            <a:spAutoFit/>
          </a:bodyPr>
          <a:lstStyle/>
          <a:p>
            <a:pPr algn="just">
              <a:spcBef>
                <a:spcPct val="50000"/>
              </a:spcBef>
            </a:pPr>
            <a:r>
              <a:rPr lang="id-ID"/>
              <a:t>Fishermen’s response</a:t>
            </a:r>
            <a:endParaRPr lang="en-GB"/>
          </a:p>
        </p:txBody>
      </p:sp>
      <p:sp>
        <p:nvSpPr>
          <p:cNvPr id="22531" name="Text Box 5"/>
          <p:cNvSpPr txBox="1">
            <a:spLocks noChangeArrowheads="1"/>
          </p:cNvSpPr>
          <p:nvPr/>
        </p:nvSpPr>
        <p:spPr bwMode="auto">
          <a:xfrm>
            <a:off x="611188" y="1406525"/>
            <a:ext cx="7705725" cy="1878013"/>
          </a:xfrm>
          <a:prstGeom prst="rect">
            <a:avLst/>
          </a:prstGeom>
          <a:noFill/>
          <a:ln w="9525">
            <a:noFill/>
            <a:miter lim="800000"/>
            <a:headEnd/>
            <a:tailEnd/>
          </a:ln>
        </p:spPr>
        <p:txBody>
          <a:bodyPr>
            <a:spAutoFit/>
          </a:bodyPr>
          <a:lstStyle/>
          <a:p>
            <a:pPr marL="342900" indent="-342900" algn="just">
              <a:spcBef>
                <a:spcPct val="50000"/>
              </a:spcBef>
              <a:buFontTx/>
              <a:buAutoNum type="arabicPeriod"/>
            </a:pPr>
            <a:r>
              <a:rPr lang="id-ID"/>
              <a:t>Do nothing, dengan asumsi setiap setiap nelayan telah melakukan respons yang terbaik untuk mengatasi dilema tsb. </a:t>
            </a:r>
          </a:p>
          <a:p>
            <a:pPr marL="342900" indent="-342900" algn="just">
              <a:spcBef>
                <a:spcPct val="50000"/>
              </a:spcBef>
              <a:buFontTx/>
              <a:buAutoNum type="arabicPeriod"/>
            </a:pPr>
            <a:r>
              <a:rPr lang="id-ID"/>
              <a:t>Melakukan suatu upaya untuk menatanya (to organize) sehingga ada perubahan struktur tata kelola yang mempengaruhi kegiatan penangkapan. Penataan ini untuk mengatasi technological externality, appropriation externality dan assigment problems. </a:t>
            </a:r>
            <a:endParaRPr lang="en-GB"/>
          </a:p>
        </p:txBody>
      </p:sp>
      <p:sp>
        <p:nvSpPr>
          <p:cNvPr id="22532" name="Text Box 6"/>
          <p:cNvSpPr txBox="1">
            <a:spLocks noChangeArrowheads="1"/>
          </p:cNvSpPr>
          <p:nvPr/>
        </p:nvSpPr>
        <p:spPr bwMode="auto">
          <a:xfrm>
            <a:off x="611188" y="3508375"/>
            <a:ext cx="7632700" cy="1892826"/>
          </a:xfrm>
          <a:prstGeom prst="rect">
            <a:avLst/>
          </a:prstGeom>
          <a:noFill/>
          <a:ln w="9525">
            <a:noFill/>
            <a:miter lim="800000"/>
            <a:headEnd/>
            <a:tailEnd/>
          </a:ln>
        </p:spPr>
        <p:txBody>
          <a:bodyPr>
            <a:spAutoFit/>
          </a:bodyPr>
          <a:lstStyle/>
          <a:p>
            <a:pPr>
              <a:spcBef>
                <a:spcPct val="50000"/>
              </a:spcBef>
            </a:pPr>
            <a:r>
              <a:rPr lang="id-ID" dirty="0"/>
              <a:t>Untuk melihat kualitas tata kelola, dengan cara menelaah aturannya, meliputi </a:t>
            </a:r>
            <a:r>
              <a:rPr lang="id-ID" dirty="0" smtClean="0"/>
              <a:t>:</a:t>
            </a:r>
          </a:p>
          <a:p>
            <a:pPr marL="342900" indent="-342900">
              <a:spcBef>
                <a:spcPct val="50000"/>
              </a:spcBef>
              <a:buAutoNum type="arabicParenR"/>
            </a:pPr>
            <a:r>
              <a:rPr lang="id-ID" dirty="0" smtClean="0"/>
              <a:t>Boundary </a:t>
            </a:r>
            <a:r>
              <a:rPr lang="id-ID" dirty="0"/>
              <a:t>Rules; </a:t>
            </a:r>
            <a:endParaRPr lang="id-ID" dirty="0" smtClean="0"/>
          </a:p>
          <a:p>
            <a:pPr marL="342900" indent="-342900">
              <a:spcBef>
                <a:spcPct val="50000"/>
              </a:spcBef>
              <a:buAutoNum type="arabicParenR"/>
            </a:pPr>
            <a:r>
              <a:rPr lang="id-ID" dirty="0" smtClean="0"/>
              <a:t>2</a:t>
            </a:r>
            <a:r>
              <a:rPr lang="id-ID" dirty="0"/>
              <a:t>) Authority </a:t>
            </a:r>
            <a:endParaRPr lang="id-ID" dirty="0" smtClean="0"/>
          </a:p>
          <a:p>
            <a:pPr marL="342900" indent="-342900">
              <a:spcBef>
                <a:spcPct val="50000"/>
              </a:spcBef>
              <a:buAutoNum type="arabicParenR"/>
            </a:pPr>
            <a:r>
              <a:rPr lang="id-ID" dirty="0" smtClean="0"/>
              <a:t>3) </a:t>
            </a:r>
            <a:r>
              <a:rPr lang="id-ID" dirty="0"/>
              <a:t>scope rules</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4"/>
          <p:cNvSpPr txBox="1">
            <a:spLocks noChangeArrowheads="1"/>
          </p:cNvSpPr>
          <p:nvPr/>
        </p:nvSpPr>
        <p:spPr bwMode="auto">
          <a:xfrm>
            <a:off x="1403350" y="469900"/>
            <a:ext cx="6048375" cy="366713"/>
          </a:xfrm>
          <a:prstGeom prst="rect">
            <a:avLst/>
          </a:prstGeom>
          <a:noFill/>
          <a:ln w="9525">
            <a:noFill/>
            <a:miter lim="800000"/>
            <a:headEnd/>
            <a:tailEnd/>
          </a:ln>
        </p:spPr>
        <p:txBody>
          <a:bodyPr>
            <a:spAutoFit/>
          </a:bodyPr>
          <a:lstStyle/>
          <a:p>
            <a:pPr>
              <a:spcBef>
                <a:spcPct val="50000"/>
              </a:spcBef>
            </a:pPr>
            <a:r>
              <a:rPr lang="id-ID" b="1"/>
              <a:t>Required boundary rules hasil telaah atas 33 kasus</a:t>
            </a:r>
            <a:endParaRPr lang="en-GB" b="1"/>
          </a:p>
        </p:txBody>
      </p:sp>
      <p:graphicFrame>
        <p:nvGraphicFramePr>
          <p:cNvPr id="6338" name="Group 194"/>
          <p:cNvGraphicFramePr>
            <a:graphicFrameLocks noGrp="1"/>
          </p:cNvGraphicFramePr>
          <p:nvPr/>
        </p:nvGraphicFramePr>
        <p:xfrm>
          <a:off x="323850" y="981075"/>
          <a:ext cx="8569325" cy="5317173"/>
        </p:xfrm>
        <a:graphic>
          <a:graphicData uri="http://schemas.openxmlformats.org/drawingml/2006/table">
            <a:tbl>
              <a:tblPr/>
              <a:tblGrid>
                <a:gridCol w="4365625"/>
                <a:gridCol w="2587625"/>
                <a:gridCol w="1616075"/>
              </a:tblGrid>
              <a:tr h="565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Tipe aturan</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Jumlah kelompok pengguna aturan</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Persentase</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38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Penduduk lokal</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30</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91</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219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Penggunaan teknologi tertentu</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22</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67</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cap="flat">
                      <a:noFill/>
                    </a:lnR>
                    <a:lnT>
                      <a:noFill/>
                    </a:lnT>
                    <a:lnB>
                      <a:noFill/>
                    </a:lnB>
                    <a:lnTlToBr>
                      <a:noFill/>
                    </a:lnTlToBr>
                    <a:lnBlToTr>
                      <a:noFill/>
                    </a:lnBlToTr>
                    <a:noFill/>
                  </a:tcPr>
                </a:tc>
              </a:tr>
              <a:tr h="3794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Keanggotaan organisasi</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13</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39</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cap="flat">
                      <a:noFill/>
                    </a:lnR>
                    <a:lnT>
                      <a:noFill/>
                    </a:lnT>
                    <a:lnB>
                      <a:noFill/>
                    </a:lnB>
                    <a:lnTlToBr>
                      <a:noFill/>
                    </a:lnTlToBr>
                    <a:lnBlToTr>
                      <a:noFill/>
                    </a:lnBlToTr>
                    <a:noFill/>
                  </a:tcPr>
                </a:tc>
              </a:tr>
              <a:tr h="349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Lisensi penangkapan</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7</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21</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cap="flat">
                      <a:noFill/>
                    </a:lnR>
                    <a:lnT>
                      <a:noFill/>
                    </a:lnT>
                    <a:lnB>
                      <a:noFill/>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Kepemilikan hak penangkapan ikan terbatas</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7</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21</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cap="flat">
                      <a:noFill/>
                    </a:lnR>
                    <a:lnT>
                      <a:noFill/>
                    </a:lnT>
                    <a:lnB>
                      <a:noFill/>
                    </a:lnB>
                    <a:lnTlToBr>
                      <a:noFill/>
                    </a:lnTlToBr>
                    <a:lnBlToTr>
                      <a:noFill/>
                    </a:lnBlToTr>
                    <a:noFill/>
                  </a:tcPr>
                </a:tc>
              </a:tr>
              <a:tr h="3508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Undian</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5</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15</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cap="flat">
                      <a:noFill/>
                    </a:lnR>
                    <a:lnT>
                      <a:noFill/>
                    </a:lnT>
                    <a:lnB>
                      <a:noFill/>
                    </a:lnB>
                    <a:lnTlToBr>
                      <a:noFill/>
                    </a:lnTlToBr>
                    <a:lnBlToTr>
                      <a:noFill/>
                    </a:lnBlToTr>
                    <a:noFill/>
                  </a:tcPr>
                </a:tc>
              </a:tr>
              <a:tr h="3508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Race/perlombaan/pertandingan</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5</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15</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cap="flat">
                      <a:noFill/>
                    </a:lnR>
                    <a:lnT>
                      <a:noFill/>
                    </a:lnT>
                    <a:lnB>
                      <a:noFill/>
                    </a:lnB>
                    <a:lnTlToBr>
                      <a:noFill/>
                    </a:lnTlToBr>
                    <a:lnBlToTr>
                      <a:noFill/>
                    </a:lnBlToTr>
                    <a:noFill/>
                  </a:tcPr>
                </a:tc>
              </a:tr>
              <a:tr h="3508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Pendaptaran untuk dapat ikut undian</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4</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12</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cap="flat">
                      <a:noFill/>
                    </a:lnR>
                    <a:lnT>
                      <a:noFill/>
                    </a:lnT>
                    <a:lnB>
                      <a:noFill/>
                    </a:lnB>
                    <a:lnTlToBr>
                      <a:noFill/>
                    </a:lnTlToBr>
                    <a:lnBlToTr>
                      <a:noFill/>
                    </a:lnBlToTr>
                    <a:noFill/>
                  </a:tcPr>
                </a:tc>
              </a:tr>
              <a:tr h="349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Melanjutkan hak akses</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3</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9</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cap="flat">
                      <a:noFill/>
                    </a:lnR>
                    <a:lnT>
                      <a:noFill/>
                    </a:lnT>
                    <a:lnB>
                      <a:noFill/>
                    </a:lnB>
                    <a:lnTlToBr>
                      <a:noFill/>
                    </a:lnTlToBr>
                    <a:lnBlToTr>
                      <a:noFill/>
                    </a:lnBlToTr>
                    <a:noFill/>
                  </a:tcPr>
                </a:tc>
              </a:tr>
              <a:tr h="349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Etnik</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3</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9</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cap="flat">
                      <a:noFill/>
                    </a:lnR>
                    <a:lnT>
                      <a:noFill/>
                    </a:lnT>
                    <a:lnB>
                      <a:noFill/>
                    </a:lnB>
                    <a:lnTlToBr>
                      <a:noFill/>
                    </a:lnTlToBr>
                    <a:lnBlToTr>
                      <a:noFill/>
                    </a:lnBlToTr>
                    <a:noFill/>
                  </a:tcPr>
                </a:tc>
              </a:tr>
              <a:tr h="3508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Kepemilikan/sewa lahan</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3</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9</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cap="flat">
                      <a:noFill/>
                    </a:lnR>
                    <a:lnT>
                      <a:noFill/>
                    </a:lnT>
                    <a:lnB>
                      <a:noFill/>
                    </a:lnB>
                    <a:lnTlToBr>
                      <a:noFill/>
                    </a:lnTlToBr>
                    <a:lnBlToTr>
                      <a:noFill/>
                    </a:lnBlToTr>
                    <a:noFill/>
                  </a:tcPr>
                </a:tc>
              </a:tr>
              <a:tr h="195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Kasta</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2</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6</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93" name="Group 101"/>
          <p:cNvGraphicFramePr>
            <a:graphicFrameLocks noGrp="1"/>
          </p:cNvGraphicFramePr>
          <p:nvPr/>
        </p:nvGraphicFramePr>
        <p:xfrm>
          <a:off x="323850" y="1260475"/>
          <a:ext cx="8569325" cy="4114800"/>
        </p:xfrm>
        <a:graphic>
          <a:graphicData uri="http://schemas.openxmlformats.org/drawingml/2006/table">
            <a:tbl>
              <a:tblPr/>
              <a:tblGrid>
                <a:gridCol w="4365625"/>
                <a:gridCol w="2587625"/>
                <a:gridCol w="1616075"/>
              </a:tblGrid>
              <a:tr h="565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Tipe aturan</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Jumlah kelompok pengguna aturan</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Persentase</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Mengambil ikan pada lokasi tertentu (location rules)</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33</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100</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387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Mengambil/menangkap ikan hanya pada ukuran tertentu (size rules)</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9</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27</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cap="flat">
                      <a:noFill/>
                    </a:lnR>
                    <a:lnT>
                      <a:noFill/>
                    </a:lnT>
                    <a:lnB>
                      <a:noFill/>
                    </a:lnB>
                    <a:lnTlToBr>
                      <a:noFill/>
                    </a:lnTlToBr>
                    <a:lnBlToTr>
                      <a:noFill/>
                    </a:lnBlToTr>
                    <a:noFill/>
                  </a:tcPr>
                </a:tc>
              </a:tr>
              <a:tr h="393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Menangkap ikan hanya pada waktu tertentu (season rules)</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7</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21</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cap="flat">
                      <a:noFill/>
                    </a:lnR>
                    <a:lnT>
                      <a:noFill/>
                    </a:lnT>
                    <a:lnB>
                      <a:noFill/>
                    </a:lnB>
                    <a:lnTlToBr>
                      <a:noFill/>
                    </a:lnTlToBr>
                    <a:lnBlToTr>
                      <a:noFill/>
                    </a:lnBlToTr>
                    <a:noFill/>
                  </a:tcPr>
                </a:tc>
              </a:tr>
              <a:tr h="3016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Menangkap ikan menurut giliran yang telah baku (fixed order rules)</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7</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21</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cap="flat">
                      <a:noFill/>
                    </a:lnR>
                    <a:lnT>
                      <a:noFill/>
                    </a:lnT>
                    <a:lnB>
                      <a:noFill/>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Menangkap ikan dalam period tertentu (fixed time slot rules)/biasanya dikombinasikan dengan fixed order rules)</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4</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0" i="0" u="none" strike="noStrike" cap="none" normalizeH="0" baseline="0" smtClean="0">
                          <a:ln>
                            <a:noFill/>
                          </a:ln>
                          <a:solidFill>
                            <a:schemeClr val="tx1"/>
                          </a:solidFill>
                          <a:effectLst/>
                          <a:latin typeface="Arial" charset="0"/>
                          <a:cs typeface="Arial" charset="0"/>
                        </a:rPr>
                        <a:t>12</a:t>
                      </a:r>
                      <a:endParaRPr kumimoji="0" lang="en-GB" sz="1800" b="0" i="0" u="none" strike="noStrike" cap="none" normalizeH="0" baseline="0" smtClean="0">
                        <a:ln>
                          <a:noFill/>
                        </a:ln>
                        <a:solidFill>
                          <a:schemeClr val="tx1"/>
                        </a:solidFill>
                        <a:effectLst/>
                        <a:latin typeface="Arial" charset="0"/>
                        <a:cs typeface="Arial" charset="0"/>
                      </a:endParaRPr>
                    </a:p>
                  </a:txBody>
                  <a:tcPr anchor="b"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600" name="Text Box 76"/>
          <p:cNvSpPr txBox="1">
            <a:spLocks noChangeArrowheads="1"/>
          </p:cNvSpPr>
          <p:nvPr/>
        </p:nvSpPr>
        <p:spPr bwMode="auto">
          <a:xfrm>
            <a:off x="1619250" y="333375"/>
            <a:ext cx="6048375" cy="641350"/>
          </a:xfrm>
          <a:prstGeom prst="rect">
            <a:avLst/>
          </a:prstGeom>
          <a:noFill/>
          <a:ln w="9525">
            <a:noFill/>
            <a:miter lim="800000"/>
            <a:headEnd/>
            <a:tailEnd/>
          </a:ln>
        </p:spPr>
        <p:txBody>
          <a:bodyPr>
            <a:spAutoFit/>
          </a:bodyPr>
          <a:lstStyle/>
          <a:p>
            <a:pPr algn="ctr">
              <a:spcBef>
                <a:spcPct val="50000"/>
              </a:spcBef>
            </a:pPr>
            <a:r>
              <a:rPr lang="id-ID" b="1"/>
              <a:t>Required Authority and Scope rules hasil telaah atas 33 kasus</a:t>
            </a:r>
            <a:endParaRPr lang="en-GB" b="1"/>
          </a:p>
        </p:txBody>
      </p:sp>
      <p:sp>
        <p:nvSpPr>
          <p:cNvPr id="24601" name="Text Box 102"/>
          <p:cNvSpPr txBox="1">
            <a:spLocks noChangeArrowheads="1"/>
          </p:cNvSpPr>
          <p:nvPr/>
        </p:nvSpPr>
        <p:spPr bwMode="auto">
          <a:xfrm>
            <a:off x="323850" y="5516563"/>
            <a:ext cx="8424863" cy="779462"/>
          </a:xfrm>
          <a:prstGeom prst="rect">
            <a:avLst/>
          </a:prstGeom>
          <a:noFill/>
          <a:ln w="9525">
            <a:noFill/>
            <a:miter lim="800000"/>
            <a:headEnd/>
            <a:tailEnd/>
          </a:ln>
        </p:spPr>
        <p:txBody>
          <a:bodyPr>
            <a:spAutoFit/>
          </a:bodyPr>
          <a:lstStyle/>
          <a:p>
            <a:pPr>
              <a:spcBef>
                <a:spcPct val="50000"/>
              </a:spcBef>
            </a:pPr>
            <a:r>
              <a:rPr lang="id-ID"/>
              <a:t>Boundary rules </a:t>
            </a:r>
            <a:r>
              <a:rPr lang="id-ID">
                <a:sym typeface="Wingdings" pitchFamily="2" charset="2"/>
              </a:rPr>
              <a:t> mengatur akses</a:t>
            </a:r>
          </a:p>
          <a:p>
            <a:pPr>
              <a:spcBef>
                <a:spcPct val="50000"/>
              </a:spcBef>
            </a:pPr>
            <a:r>
              <a:rPr lang="id-ID">
                <a:sym typeface="Wingdings" pitchFamily="2" charset="2"/>
              </a:rPr>
              <a:t>Aurthority rules  mengatur tata pelaksanaan penangkapan ikan</a:t>
            </a:r>
            <a:endParaRPr lang="en-GB"/>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1547664" y="2420888"/>
            <a:ext cx="5976664" cy="1384995"/>
          </a:xfrm>
          <a:prstGeom prst="rect">
            <a:avLst/>
          </a:prstGeom>
          <a:ln>
            <a:headEnd type="none" w="sm" len="sm"/>
            <a:tailEnd type="none" w="sm" len="sm"/>
          </a:ln>
        </p:spPr>
        <p:style>
          <a:lnRef idx="0">
            <a:schemeClr val="accent6"/>
          </a:lnRef>
          <a:fillRef idx="3">
            <a:schemeClr val="accent6"/>
          </a:fillRef>
          <a:effectRef idx="3">
            <a:schemeClr val="accent6"/>
          </a:effectRef>
          <a:fontRef idx="minor">
            <a:schemeClr val="lt1"/>
          </a:fontRef>
        </p:style>
        <p:txBody>
          <a:bodyPr wrap="square">
            <a:spAutoFit/>
          </a:bodyPr>
          <a:lstStyle/>
          <a:p>
            <a:pPr algn="ctr">
              <a:spcBef>
                <a:spcPct val="50000"/>
              </a:spcBef>
            </a:pPr>
            <a:r>
              <a:rPr lang="id-ID" sz="2800" dirty="0" smtClean="0">
                <a:latin typeface="Tahoma" pitchFamily="34" charset="0"/>
              </a:rPr>
              <a:t>Aplikasi </a:t>
            </a:r>
            <a:r>
              <a:rPr lang="id-ID" sz="2800" dirty="0">
                <a:latin typeface="Tahoma" pitchFamily="34" charset="0"/>
              </a:rPr>
              <a:t>Kerangka Analisis Kelembagaan Pengelolaan </a:t>
            </a:r>
            <a:r>
              <a:rPr lang="id-ID" sz="2800" dirty="0" smtClean="0">
                <a:latin typeface="Tahoma" pitchFamily="34" charset="0"/>
              </a:rPr>
              <a:t>CPRs IV: Hutan</a:t>
            </a:r>
            <a:endParaRPr lang="en-GB" sz="2800" dirty="0">
              <a:latin typeface="Tahoma" pitchFamily="34" charset="0"/>
            </a:endParaRPr>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5"/>
          <p:cNvSpPr txBox="1">
            <a:spLocks noChangeArrowheads="1"/>
          </p:cNvSpPr>
          <p:nvPr/>
        </p:nvSpPr>
        <p:spPr bwMode="auto">
          <a:xfrm>
            <a:off x="2484438" y="620713"/>
            <a:ext cx="4032250" cy="400110"/>
          </a:xfrm>
          <a:prstGeom prst="rect">
            <a:avLst/>
          </a:prstGeom>
          <a:noFill/>
          <a:ln w="9525">
            <a:noFill/>
            <a:miter lim="800000"/>
            <a:headEnd/>
            <a:tailEnd/>
          </a:ln>
        </p:spPr>
        <p:txBody>
          <a:bodyPr>
            <a:spAutoFit/>
          </a:bodyPr>
          <a:lstStyle/>
          <a:p>
            <a:pPr algn="ctr">
              <a:spcBef>
                <a:spcPct val="50000"/>
              </a:spcBef>
            </a:pPr>
            <a:r>
              <a:rPr lang="id-ID" sz="2000" b="1" dirty="0"/>
              <a:t>Tata Kelola Hutan Desa di India</a:t>
            </a:r>
            <a:endParaRPr lang="en-GB" sz="2000" b="1" dirty="0"/>
          </a:p>
        </p:txBody>
      </p:sp>
      <p:sp>
        <p:nvSpPr>
          <p:cNvPr id="25603" name="Text Box 6"/>
          <p:cNvSpPr txBox="1">
            <a:spLocks noChangeArrowheads="1"/>
          </p:cNvSpPr>
          <p:nvPr/>
        </p:nvSpPr>
        <p:spPr bwMode="auto">
          <a:xfrm>
            <a:off x="971550" y="1125538"/>
            <a:ext cx="7561263" cy="641350"/>
          </a:xfrm>
          <a:prstGeom prst="rect">
            <a:avLst/>
          </a:prstGeom>
          <a:noFill/>
          <a:ln w="9525">
            <a:noFill/>
            <a:miter lim="800000"/>
            <a:headEnd/>
            <a:tailEnd/>
          </a:ln>
        </p:spPr>
        <p:txBody>
          <a:bodyPr>
            <a:spAutoFit/>
          </a:bodyPr>
          <a:lstStyle/>
          <a:p>
            <a:pPr>
              <a:spcBef>
                <a:spcPct val="50000"/>
              </a:spcBef>
            </a:pPr>
            <a:r>
              <a:rPr lang="id-ID" dirty="0"/>
              <a:t>Arena aksi : desa Kumaon dan Garhwal, pegunungan Uttar Pradesh, Himalaya India</a:t>
            </a:r>
            <a:endParaRPr lang="en-GB" dirty="0"/>
          </a:p>
        </p:txBody>
      </p:sp>
      <p:sp>
        <p:nvSpPr>
          <p:cNvPr id="25604" name="Text Box 7"/>
          <p:cNvSpPr txBox="1">
            <a:spLocks noChangeArrowheads="1"/>
          </p:cNvSpPr>
          <p:nvPr/>
        </p:nvSpPr>
        <p:spPr bwMode="auto">
          <a:xfrm>
            <a:off x="971550" y="1773238"/>
            <a:ext cx="7345363" cy="1190625"/>
          </a:xfrm>
          <a:prstGeom prst="rect">
            <a:avLst/>
          </a:prstGeom>
          <a:noFill/>
          <a:ln w="9525">
            <a:noFill/>
            <a:miter lim="800000"/>
            <a:headEnd/>
            <a:tailEnd/>
          </a:ln>
        </p:spPr>
        <p:txBody>
          <a:bodyPr>
            <a:spAutoFit/>
          </a:bodyPr>
          <a:lstStyle/>
          <a:p>
            <a:pPr algn="just">
              <a:spcBef>
                <a:spcPct val="50000"/>
              </a:spcBef>
            </a:pPr>
            <a:r>
              <a:rPr lang="id-ID" dirty="0"/>
              <a:t>Bentuk tata kelola berupa pengelolaan hutan oleh penduduk desa </a:t>
            </a:r>
            <a:r>
              <a:rPr lang="id-ID" dirty="0">
                <a:sym typeface="Wingdings" pitchFamily="2" charset="2"/>
              </a:rPr>
              <a:t> disebut Van Panchayat. Yaitu merupakan badan yang terdiri dari lima anggota yang bertanggungjawab membuat dan menjalankan peraturan lokal berkenaan dengan pengelolaan hutan di tingkat desa. </a:t>
            </a:r>
            <a:endParaRPr lang="en-GB" dirty="0"/>
          </a:p>
        </p:txBody>
      </p:sp>
      <p:sp>
        <p:nvSpPr>
          <p:cNvPr id="25605" name="Text Box 8"/>
          <p:cNvSpPr txBox="1">
            <a:spLocks noChangeArrowheads="1"/>
          </p:cNvSpPr>
          <p:nvPr/>
        </p:nvSpPr>
        <p:spPr bwMode="auto">
          <a:xfrm>
            <a:off x="971550" y="3070225"/>
            <a:ext cx="7272338" cy="641350"/>
          </a:xfrm>
          <a:prstGeom prst="rect">
            <a:avLst/>
          </a:prstGeom>
          <a:noFill/>
          <a:ln w="9525">
            <a:noFill/>
            <a:miter lim="800000"/>
            <a:headEnd/>
            <a:tailEnd/>
          </a:ln>
        </p:spPr>
        <p:txBody>
          <a:bodyPr>
            <a:spAutoFit/>
          </a:bodyPr>
          <a:lstStyle/>
          <a:p>
            <a:pPr algn="just">
              <a:spcBef>
                <a:spcPct val="50000"/>
              </a:spcBef>
            </a:pPr>
            <a:r>
              <a:rPr lang="id-ID"/>
              <a:t>Tata kelola ini lebih fokus pada pengaturan hak pengambilan rumput/pakan ternaik dari kawasan hutan</a:t>
            </a:r>
            <a:endParaRPr lang="en-GB"/>
          </a:p>
        </p:txBody>
      </p:sp>
      <p:sp>
        <p:nvSpPr>
          <p:cNvPr id="25606" name="Text Box 9"/>
          <p:cNvSpPr txBox="1">
            <a:spLocks noChangeArrowheads="1"/>
          </p:cNvSpPr>
          <p:nvPr/>
        </p:nvSpPr>
        <p:spPr bwMode="auto">
          <a:xfrm>
            <a:off x="971550" y="3789363"/>
            <a:ext cx="7345363" cy="915987"/>
          </a:xfrm>
          <a:prstGeom prst="rect">
            <a:avLst/>
          </a:prstGeom>
          <a:noFill/>
          <a:ln w="9525">
            <a:noFill/>
            <a:miter lim="800000"/>
            <a:headEnd/>
            <a:tailEnd/>
          </a:ln>
        </p:spPr>
        <p:txBody>
          <a:bodyPr>
            <a:spAutoFit/>
          </a:bodyPr>
          <a:lstStyle/>
          <a:p>
            <a:pPr algn="just">
              <a:spcBef>
                <a:spcPct val="50000"/>
              </a:spcBef>
            </a:pPr>
            <a:r>
              <a:rPr lang="id-ID"/>
              <a:t>Aturan meliputi : boundari rules, authority and scope rules; authority and payoff yang menjalankan/memberdayakan monitoring, sanction dan arbitrasi</a:t>
            </a:r>
            <a:endParaRPr lang="en-GB"/>
          </a:p>
        </p:txBody>
      </p:sp>
      <p:sp>
        <p:nvSpPr>
          <p:cNvPr id="25607" name="Text Box 10"/>
          <p:cNvSpPr txBox="1">
            <a:spLocks noChangeArrowheads="1"/>
          </p:cNvSpPr>
          <p:nvPr/>
        </p:nvSpPr>
        <p:spPr bwMode="auto">
          <a:xfrm>
            <a:off x="1042988" y="4724400"/>
            <a:ext cx="7273925" cy="1190625"/>
          </a:xfrm>
          <a:prstGeom prst="rect">
            <a:avLst/>
          </a:prstGeom>
          <a:noFill/>
          <a:ln w="9525">
            <a:noFill/>
            <a:miter lim="800000"/>
            <a:headEnd/>
            <a:tailEnd/>
          </a:ln>
        </p:spPr>
        <p:txBody>
          <a:bodyPr>
            <a:spAutoFit/>
          </a:bodyPr>
          <a:lstStyle/>
          <a:p>
            <a:pPr algn="just">
              <a:spcBef>
                <a:spcPct val="50000"/>
              </a:spcBef>
            </a:pPr>
            <a:r>
              <a:rPr lang="id-ID" dirty="0"/>
              <a:t>Van Panchayat menjalankan fungsi collectice choice dan operastionl choice. Kekuataan kelembagaan van Panchayat didukung oleh undang-undang tentang Van Panchayat tahun 1931 yang memungkinkan warga desa ikut mengatur hutan.</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602">
                                            <p:txEl>
                                              <p:pRg st="0" end="0"/>
                                            </p:txEl>
                                          </p:spTgt>
                                        </p:tgtEl>
                                        <p:attrNameLst>
                                          <p:attrName>style.visibility</p:attrName>
                                        </p:attrNameLst>
                                      </p:cBhvr>
                                      <p:to>
                                        <p:strVal val="visible"/>
                                      </p:to>
                                    </p:set>
                                    <p:animEffect transition="in" filter="fade">
                                      <p:cBhvr>
                                        <p:cTn id="7" dur="2000"/>
                                        <p:tgtEl>
                                          <p:spTgt spid="2560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603">
                                            <p:txEl>
                                              <p:pRg st="0" end="0"/>
                                            </p:txEl>
                                          </p:spTgt>
                                        </p:tgtEl>
                                        <p:attrNameLst>
                                          <p:attrName>style.visibility</p:attrName>
                                        </p:attrNameLst>
                                      </p:cBhvr>
                                      <p:to>
                                        <p:strVal val="visible"/>
                                      </p:to>
                                    </p:set>
                                    <p:animEffect transition="in" filter="fade">
                                      <p:cBhvr>
                                        <p:cTn id="10" dur="2000"/>
                                        <p:tgtEl>
                                          <p:spTgt spid="2560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604">
                                            <p:txEl>
                                              <p:pRg st="0" end="0"/>
                                            </p:txEl>
                                          </p:spTgt>
                                        </p:tgtEl>
                                        <p:attrNameLst>
                                          <p:attrName>style.visibility</p:attrName>
                                        </p:attrNameLst>
                                      </p:cBhvr>
                                      <p:to>
                                        <p:strVal val="visible"/>
                                      </p:to>
                                    </p:set>
                                    <p:animEffect transition="in" filter="fade">
                                      <p:cBhvr>
                                        <p:cTn id="13" dur="2000"/>
                                        <p:tgtEl>
                                          <p:spTgt spid="25604">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5605">
                                            <p:txEl>
                                              <p:pRg st="0" end="0"/>
                                            </p:txEl>
                                          </p:spTgt>
                                        </p:tgtEl>
                                        <p:attrNameLst>
                                          <p:attrName>style.visibility</p:attrName>
                                        </p:attrNameLst>
                                      </p:cBhvr>
                                      <p:to>
                                        <p:strVal val="visible"/>
                                      </p:to>
                                    </p:set>
                                    <p:animEffect transition="in" filter="fade">
                                      <p:cBhvr>
                                        <p:cTn id="16" dur="2000"/>
                                        <p:tgtEl>
                                          <p:spTgt spid="25605">
                                            <p:txEl>
                                              <p:pRg st="0" end="0"/>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5606">
                                            <p:txEl>
                                              <p:pRg st="0" end="0"/>
                                            </p:txEl>
                                          </p:spTgt>
                                        </p:tgtEl>
                                        <p:attrNameLst>
                                          <p:attrName>style.visibility</p:attrName>
                                        </p:attrNameLst>
                                      </p:cBhvr>
                                      <p:to>
                                        <p:strVal val="visible"/>
                                      </p:to>
                                    </p:set>
                                    <p:animEffect transition="in" filter="fade">
                                      <p:cBhvr>
                                        <p:cTn id="19" dur="2000"/>
                                        <p:tgtEl>
                                          <p:spTgt spid="25606">
                                            <p:txEl>
                                              <p:pRg st="0" end="0"/>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5607">
                                            <p:txEl>
                                              <p:pRg st="0" end="0"/>
                                            </p:txEl>
                                          </p:spTgt>
                                        </p:tgtEl>
                                        <p:attrNameLst>
                                          <p:attrName>style.visibility</p:attrName>
                                        </p:attrNameLst>
                                      </p:cBhvr>
                                      <p:to>
                                        <p:strVal val="visible"/>
                                      </p:to>
                                    </p:set>
                                    <p:animEffect transition="in" filter="fade">
                                      <p:cBhvr>
                                        <p:cTn id="22" dur="2000"/>
                                        <p:tgtEl>
                                          <p:spTgt spid="2560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build="p"/>
      <p:bldP spid="25603" grpId="0" build="p"/>
      <p:bldP spid="25604" grpId="0" build="p"/>
      <p:bldP spid="25605" grpId="0" build="p"/>
      <p:bldP spid="25606" grpId="0" build="p"/>
      <p:bldP spid="25607"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1835696" y="620713"/>
            <a:ext cx="5112568" cy="461665"/>
          </a:xfrm>
          <a:prstGeom prst="rect">
            <a:avLst/>
          </a:prstGeom>
          <a:noFill/>
          <a:ln w="9525">
            <a:noFill/>
            <a:miter lim="800000"/>
            <a:headEnd/>
            <a:tailEnd/>
          </a:ln>
        </p:spPr>
        <p:txBody>
          <a:bodyPr wrap="square">
            <a:spAutoFit/>
          </a:bodyPr>
          <a:lstStyle/>
          <a:p>
            <a:pPr algn="ctr">
              <a:spcBef>
                <a:spcPct val="50000"/>
              </a:spcBef>
            </a:pPr>
            <a:r>
              <a:rPr lang="id-ID" sz="2400" b="1" dirty="0" smtClean="0"/>
              <a:t>Boundary dan Allocation Rules: </a:t>
            </a:r>
            <a:endParaRPr lang="en-GB" sz="2400" b="1" dirty="0"/>
          </a:p>
        </p:txBody>
      </p:sp>
      <p:sp>
        <p:nvSpPr>
          <p:cNvPr id="26627" name="Text Box 5"/>
          <p:cNvSpPr txBox="1">
            <a:spLocks noChangeArrowheads="1"/>
          </p:cNvSpPr>
          <p:nvPr/>
        </p:nvSpPr>
        <p:spPr bwMode="auto">
          <a:xfrm>
            <a:off x="971600" y="1484784"/>
            <a:ext cx="7345363" cy="3939540"/>
          </a:xfrm>
          <a:prstGeom prst="rect">
            <a:avLst/>
          </a:prstGeom>
          <a:noFill/>
          <a:ln w="9525">
            <a:noFill/>
            <a:miter lim="800000"/>
            <a:headEnd/>
            <a:tailEnd/>
          </a:ln>
        </p:spPr>
        <p:txBody>
          <a:bodyPr>
            <a:spAutoFit/>
          </a:bodyPr>
          <a:lstStyle/>
          <a:p>
            <a:pPr marL="457200" indent="-457200" algn="just">
              <a:spcBef>
                <a:spcPct val="50000"/>
              </a:spcBef>
              <a:buFont typeface="+mj-lt"/>
              <a:buAutoNum type="arabicPeriod"/>
            </a:pPr>
            <a:r>
              <a:rPr lang="id-ID" sz="2000" dirty="0"/>
              <a:t>Mengatur batas fisik wilayah pengelolaan</a:t>
            </a:r>
          </a:p>
          <a:p>
            <a:pPr marL="457200" indent="-457200" algn="just">
              <a:spcBef>
                <a:spcPct val="50000"/>
              </a:spcBef>
              <a:buFont typeface="+mj-lt"/>
              <a:buAutoNum type="arabicPeriod"/>
            </a:pPr>
            <a:r>
              <a:rPr lang="id-ID" sz="2000" dirty="0"/>
              <a:t>Mengatur siapa berhak mengambil pakan ternak di kawasan hutan </a:t>
            </a:r>
            <a:r>
              <a:rPr lang="id-ID" sz="2000" dirty="0">
                <a:sym typeface="Wingdings" pitchFamily="2" charset="2"/>
              </a:rPr>
              <a:t> </a:t>
            </a:r>
            <a:r>
              <a:rPr lang="id-ID" sz="2000" dirty="0"/>
              <a:t>hanya penduduk desa sekitar hutan, </a:t>
            </a:r>
          </a:p>
          <a:p>
            <a:pPr marL="457200" indent="-457200" algn="just">
              <a:spcBef>
                <a:spcPct val="50000"/>
              </a:spcBef>
              <a:buFont typeface="+mj-lt"/>
              <a:buAutoNum type="arabicPeriod"/>
            </a:pPr>
            <a:r>
              <a:rPr lang="id-ID" sz="2000" dirty="0"/>
              <a:t>Mengatur kewajiban dan jumlah pakan ternak yang boleh diambil</a:t>
            </a:r>
          </a:p>
          <a:p>
            <a:pPr marL="457200" indent="-457200" algn="just">
              <a:spcBef>
                <a:spcPct val="50000"/>
              </a:spcBef>
              <a:buFont typeface="+mj-lt"/>
              <a:buAutoNum type="arabicPeriod"/>
            </a:pPr>
            <a:r>
              <a:rPr lang="id-ID" sz="2000" dirty="0"/>
              <a:t>Larangan menggembala ternak di kawasan hutan</a:t>
            </a:r>
          </a:p>
          <a:p>
            <a:pPr marL="457200" indent="-457200" algn="just">
              <a:spcBef>
                <a:spcPct val="50000"/>
              </a:spcBef>
              <a:buFont typeface="+mj-lt"/>
              <a:buAutoNum type="arabicPeriod"/>
            </a:pPr>
            <a:r>
              <a:rPr lang="id-ID" sz="2000" dirty="0"/>
              <a:t>Periode mengambil rumput hanya 2 – 12 minggu dalam setahun</a:t>
            </a:r>
          </a:p>
          <a:p>
            <a:pPr marL="457200" indent="-457200" algn="just">
              <a:spcBef>
                <a:spcPct val="50000"/>
              </a:spcBef>
              <a:buFont typeface="+mj-lt"/>
              <a:buAutoNum type="arabicPeriod"/>
            </a:pPr>
            <a:r>
              <a:rPr lang="id-ID" sz="2000" dirty="0"/>
              <a:t>Pengambilan pakan daun pohon untuk pakan ternak maksimum hanya boleh 1/3 dari tutupan/kanopi</a:t>
            </a:r>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627">
                                            <p:txEl>
                                              <p:pRg st="2" end="2"/>
                                            </p:txEl>
                                          </p:spTgt>
                                        </p:tgtEl>
                                        <p:attrNameLst>
                                          <p:attrName>style.visibility</p:attrName>
                                        </p:attrNameLst>
                                      </p:cBhvr>
                                      <p:to>
                                        <p:strVal val="visible"/>
                                      </p:to>
                                    </p:set>
                                    <p:anim calcmode="lin" valueType="num">
                                      <p:cBhvr additive="base">
                                        <p:cTn id="19" dur="5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6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6627">
                                            <p:txEl>
                                              <p:pRg st="3" end="3"/>
                                            </p:txEl>
                                          </p:spTgt>
                                        </p:tgtEl>
                                        <p:attrNameLst>
                                          <p:attrName>style.visibility</p:attrName>
                                        </p:attrNameLst>
                                      </p:cBhvr>
                                      <p:to>
                                        <p:strVal val="visible"/>
                                      </p:to>
                                    </p:set>
                                    <p:anim calcmode="lin" valueType="num">
                                      <p:cBhvr additive="base">
                                        <p:cTn id="25" dur="500" fill="hold"/>
                                        <p:tgtEl>
                                          <p:spTgt spid="266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66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6627">
                                            <p:txEl>
                                              <p:pRg st="4" end="4"/>
                                            </p:txEl>
                                          </p:spTgt>
                                        </p:tgtEl>
                                        <p:attrNameLst>
                                          <p:attrName>style.visibility</p:attrName>
                                        </p:attrNameLst>
                                      </p:cBhvr>
                                      <p:to>
                                        <p:strVal val="visible"/>
                                      </p:to>
                                    </p:set>
                                    <p:anim calcmode="lin" valueType="num">
                                      <p:cBhvr additive="base">
                                        <p:cTn id="31" dur="500" fill="hold"/>
                                        <p:tgtEl>
                                          <p:spTgt spid="266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66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6627">
                                            <p:txEl>
                                              <p:pRg st="5" end="5"/>
                                            </p:txEl>
                                          </p:spTgt>
                                        </p:tgtEl>
                                        <p:attrNameLst>
                                          <p:attrName>style.visibility</p:attrName>
                                        </p:attrNameLst>
                                      </p:cBhvr>
                                      <p:to>
                                        <p:strVal val="visible"/>
                                      </p:to>
                                    </p:set>
                                    <p:anim calcmode="lin" valueType="num">
                                      <p:cBhvr additive="base">
                                        <p:cTn id="37" dur="500" fill="hold"/>
                                        <p:tgtEl>
                                          <p:spTgt spid="266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662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4"/>
          <p:cNvSpPr txBox="1">
            <a:spLocks noChangeArrowheads="1"/>
          </p:cNvSpPr>
          <p:nvPr/>
        </p:nvSpPr>
        <p:spPr bwMode="auto">
          <a:xfrm>
            <a:off x="3131840" y="332656"/>
            <a:ext cx="2160885" cy="461665"/>
          </a:xfrm>
          <a:prstGeom prst="rect">
            <a:avLst/>
          </a:prstGeom>
          <a:noFill/>
          <a:ln w="9525">
            <a:noFill/>
            <a:miter lim="800000"/>
            <a:headEnd/>
            <a:tailEnd/>
          </a:ln>
        </p:spPr>
        <p:txBody>
          <a:bodyPr wrap="square">
            <a:spAutoFit/>
          </a:bodyPr>
          <a:lstStyle/>
          <a:p>
            <a:pPr algn="ctr">
              <a:spcBef>
                <a:spcPct val="50000"/>
              </a:spcBef>
            </a:pPr>
            <a:r>
              <a:rPr lang="id-ID" sz="2400" b="1" dirty="0"/>
              <a:t>Monitoring</a:t>
            </a:r>
          </a:p>
        </p:txBody>
      </p:sp>
      <p:sp>
        <p:nvSpPr>
          <p:cNvPr id="27651" name="Text Box 5"/>
          <p:cNvSpPr txBox="1">
            <a:spLocks noChangeArrowheads="1"/>
          </p:cNvSpPr>
          <p:nvPr/>
        </p:nvSpPr>
        <p:spPr bwMode="auto">
          <a:xfrm>
            <a:off x="684213" y="1052736"/>
            <a:ext cx="7632700" cy="5324535"/>
          </a:xfrm>
          <a:prstGeom prst="rect">
            <a:avLst/>
          </a:prstGeom>
          <a:noFill/>
          <a:ln w="9525">
            <a:noFill/>
            <a:miter lim="800000"/>
            <a:headEnd/>
            <a:tailEnd/>
          </a:ln>
        </p:spPr>
        <p:txBody>
          <a:bodyPr>
            <a:spAutoFit/>
          </a:bodyPr>
          <a:lstStyle/>
          <a:p>
            <a:pPr marL="457200" indent="-457200" algn="just">
              <a:spcBef>
                <a:spcPct val="50000"/>
              </a:spcBef>
              <a:buFont typeface="+mj-lt"/>
              <a:buAutoNum type="arabicPeriod"/>
            </a:pPr>
            <a:r>
              <a:rPr lang="id-ID" sz="2000" dirty="0"/>
              <a:t>Dilakukan secara resmi oleh petugas van Panchayat dengan tugas mengawasi kegiatan warga desa dalam pemanfaatan hutan. </a:t>
            </a:r>
          </a:p>
          <a:p>
            <a:pPr marL="457200" indent="-457200" algn="just">
              <a:spcBef>
                <a:spcPct val="50000"/>
              </a:spcBef>
              <a:buFont typeface="+mj-lt"/>
              <a:buAutoNum type="arabicPeriod"/>
            </a:pPr>
            <a:r>
              <a:rPr lang="id-ID" sz="2000" dirty="0"/>
              <a:t>Mendapat upah </a:t>
            </a:r>
            <a:r>
              <a:rPr lang="id-ID" sz="2000" dirty="0">
                <a:sym typeface="Wingdings" pitchFamily="2" charset="2"/>
              </a:rPr>
              <a:t>dengan rewarding system. Jika terjadi banyak pelanggaran oleh warga desa petugas pengawas akan mendapatkan upah minimum, dan sebaliknya, akan mendapatkan upah yang lebih baik</a:t>
            </a:r>
          </a:p>
          <a:p>
            <a:pPr marL="457200" indent="-457200" algn="just">
              <a:spcBef>
                <a:spcPct val="50000"/>
              </a:spcBef>
              <a:buFont typeface="+mj-lt"/>
              <a:buAutoNum type="arabicPeriod"/>
            </a:pPr>
            <a:r>
              <a:rPr lang="id-ID" sz="2000" dirty="0">
                <a:sym typeface="Wingdings" pitchFamily="2" charset="2"/>
              </a:rPr>
              <a:t>Setiap petugas bertanggungjawab untuk mengawasi seluas area hutan tertentu</a:t>
            </a:r>
          </a:p>
          <a:p>
            <a:pPr marL="457200" indent="-457200" algn="just">
              <a:spcBef>
                <a:spcPct val="50000"/>
              </a:spcBef>
              <a:buFont typeface="+mj-lt"/>
              <a:buAutoNum type="arabicPeriod"/>
            </a:pPr>
            <a:r>
              <a:rPr lang="id-ID" sz="2000" dirty="0">
                <a:sym typeface="Wingdings" pitchFamily="2" charset="2"/>
              </a:rPr>
              <a:t>Di atas petugas pengawas, ada pengawas yang memonitor kinerja petugas </a:t>
            </a:r>
          </a:p>
          <a:p>
            <a:pPr marL="457200" indent="-457200" algn="just">
              <a:spcBef>
                <a:spcPct val="50000"/>
              </a:spcBef>
              <a:buFont typeface="+mj-lt"/>
              <a:buAutoNum type="arabicPeriod"/>
            </a:pPr>
            <a:r>
              <a:rPr lang="id-ID" sz="2000" dirty="0">
                <a:sym typeface="Wingdings" pitchFamily="2" charset="2"/>
              </a:rPr>
              <a:t>Faktanya, masih ditemukan bebagai jenis pelanggaran oleh penduduk desa atas auran tersebut. Seperti, menggembala ternak dalam kawasan hutan, menebang kayu, mengambil pakan ternak berlebihan dll.</a:t>
            </a:r>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7651">
                                            <p:txEl>
                                              <p:pRg st="2" end="2"/>
                                            </p:txEl>
                                          </p:spTgt>
                                        </p:tgtEl>
                                        <p:attrNameLst>
                                          <p:attrName>style.visibility</p:attrName>
                                        </p:attrNameLst>
                                      </p:cBhvr>
                                      <p:to>
                                        <p:strVal val="visible"/>
                                      </p:to>
                                    </p:set>
                                    <p:anim calcmode="lin" valueType="num">
                                      <p:cBhvr additive="base">
                                        <p:cTn id="19" dur="5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6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7651">
                                            <p:txEl>
                                              <p:pRg st="3" end="3"/>
                                            </p:txEl>
                                          </p:spTgt>
                                        </p:tgtEl>
                                        <p:attrNameLst>
                                          <p:attrName>style.visibility</p:attrName>
                                        </p:attrNameLst>
                                      </p:cBhvr>
                                      <p:to>
                                        <p:strVal val="visible"/>
                                      </p:to>
                                    </p:set>
                                    <p:anim calcmode="lin" valueType="num">
                                      <p:cBhvr additive="base">
                                        <p:cTn id="25" dur="500" fill="hold"/>
                                        <p:tgtEl>
                                          <p:spTgt spid="2765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6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7651">
                                            <p:txEl>
                                              <p:pRg st="4" end="4"/>
                                            </p:txEl>
                                          </p:spTgt>
                                        </p:tgtEl>
                                        <p:attrNameLst>
                                          <p:attrName>style.visibility</p:attrName>
                                        </p:attrNameLst>
                                      </p:cBhvr>
                                      <p:to>
                                        <p:strVal val="visible"/>
                                      </p:to>
                                    </p:set>
                                    <p:anim calcmode="lin" valueType="num">
                                      <p:cBhvr additive="base">
                                        <p:cTn id="31" dur="500" fill="hold"/>
                                        <p:tgtEl>
                                          <p:spTgt spid="2765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765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2378075" y="1266825"/>
            <a:ext cx="2057400" cy="517525"/>
          </a:xfrm>
          <a:prstGeom prst="rect">
            <a:avLst/>
          </a:prstGeom>
          <a:noFill/>
          <a:ln w="9525">
            <a:noFill/>
            <a:miter lim="800000"/>
            <a:headEnd/>
            <a:tailEnd/>
          </a:ln>
        </p:spPr>
        <p:txBody>
          <a:bodyPr>
            <a:spAutoFit/>
          </a:bodyPr>
          <a:lstStyle/>
          <a:p>
            <a:pPr>
              <a:spcBef>
                <a:spcPct val="50000"/>
              </a:spcBef>
            </a:pPr>
            <a:r>
              <a:rPr lang="en-US" sz="1400"/>
              <a:t>Biological and physical attributes of CPRs </a:t>
            </a:r>
          </a:p>
        </p:txBody>
      </p:sp>
      <p:sp>
        <p:nvSpPr>
          <p:cNvPr id="4099" name="Text Box 5"/>
          <p:cNvSpPr txBox="1">
            <a:spLocks noChangeArrowheads="1"/>
          </p:cNvSpPr>
          <p:nvPr/>
        </p:nvSpPr>
        <p:spPr bwMode="auto">
          <a:xfrm>
            <a:off x="2355850" y="2765425"/>
            <a:ext cx="2133600" cy="730250"/>
          </a:xfrm>
          <a:prstGeom prst="rect">
            <a:avLst/>
          </a:prstGeom>
          <a:noFill/>
          <a:ln w="9525">
            <a:noFill/>
            <a:miter lim="800000"/>
            <a:headEnd/>
            <a:tailEnd/>
          </a:ln>
        </p:spPr>
        <p:txBody>
          <a:bodyPr>
            <a:spAutoFit/>
          </a:bodyPr>
          <a:lstStyle/>
          <a:p>
            <a:pPr>
              <a:spcBef>
                <a:spcPct val="50000"/>
              </a:spcBef>
            </a:pPr>
            <a:r>
              <a:rPr lang="en-US" sz="1400"/>
              <a:t>Market attributes of services and products of CPRs</a:t>
            </a:r>
            <a:endParaRPr lang="de-DE" sz="1400"/>
          </a:p>
        </p:txBody>
      </p:sp>
      <p:sp>
        <p:nvSpPr>
          <p:cNvPr id="4100" name="Text Box 6"/>
          <p:cNvSpPr txBox="1">
            <a:spLocks noChangeArrowheads="1"/>
          </p:cNvSpPr>
          <p:nvPr/>
        </p:nvSpPr>
        <p:spPr bwMode="auto">
          <a:xfrm>
            <a:off x="2357438" y="3630613"/>
            <a:ext cx="2303462" cy="730250"/>
          </a:xfrm>
          <a:prstGeom prst="rect">
            <a:avLst/>
          </a:prstGeom>
          <a:noFill/>
          <a:ln w="9525">
            <a:noFill/>
            <a:miter lim="800000"/>
            <a:headEnd/>
            <a:tailEnd/>
          </a:ln>
        </p:spPr>
        <p:txBody>
          <a:bodyPr>
            <a:spAutoFit/>
          </a:bodyPr>
          <a:lstStyle/>
          <a:p>
            <a:pPr>
              <a:spcBef>
                <a:spcPct val="50000"/>
              </a:spcBef>
            </a:pPr>
            <a:r>
              <a:rPr lang="en-US" sz="1400"/>
              <a:t>Attributes of CPR users, stakeholders and communities</a:t>
            </a:r>
            <a:endParaRPr lang="de-DE" sz="1400"/>
          </a:p>
        </p:txBody>
      </p:sp>
      <p:sp>
        <p:nvSpPr>
          <p:cNvPr id="4101" name="Text Box 7"/>
          <p:cNvSpPr txBox="1">
            <a:spLocks noChangeArrowheads="1"/>
          </p:cNvSpPr>
          <p:nvPr/>
        </p:nvSpPr>
        <p:spPr bwMode="auto">
          <a:xfrm>
            <a:off x="2357438" y="4494213"/>
            <a:ext cx="2019300" cy="730250"/>
          </a:xfrm>
          <a:prstGeom prst="rect">
            <a:avLst/>
          </a:prstGeom>
          <a:noFill/>
          <a:ln w="9525">
            <a:noFill/>
            <a:miter lim="800000"/>
            <a:headEnd/>
            <a:tailEnd/>
          </a:ln>
        </p:spPr>
        <p:txBody>
          <a:bodyPr>
            <a:spAutoFit/>
          </a:bodyPr>
          <a:lstStyle/>
          <a:p>
            <a:pPr>
              <a:spcBef>
                <a:spcPct val="50000"/>
              </a:spcBef>
            </a:pPr>
            <a:r>
              <a:rPr lang="en-US" sz="1400"/>
              <a:t>Internal institutional and organizational arrangements</a:t>
            </a:r>
            <a:endParaRPr lang="de-DE" sz="1400"/>
          </a:p>
        </p:txBody>
      </p:sp>
      <p:sp>
        <p:nvSpPr>
          <p:cNvPr id="4102" name="Text Box 8"/>
          <p:cNvSpPr txBox="1">
            <a:spLocks noChangeArrowheads="1"/>
          </p:cNvSpPr>
          <p:nvPr/>
        </p:nvSpPr>
        <p:spPr bwMode="auto">
          <a:xfrm>
            <a:off x="2357438" y="5357813"/>
            <a:ext cx="2089150" cy="730250"/>
          </a:xfrm>
          <a:prstGeom prst="rect">
            <a:avLst/>
          </a:prstGeom>
          <a:noFill/>
          <a:ln w="9525">
            <a:noFill/>
            <a:miter lim="800000"/>
            <a:headEnd/>
            <a:tailEnd/>
          </a:ln>
        </p:spPr>
        <p:txBody>
          <a:bodyPr>
            <a:spAutoFit/>
          </a:bodyPr>
          <a:lstStyle/>
          <a:p>
            <a:pPr>
              <a:spcBef>
                <a:spcPct val="50000"/>
              </a:spcBef>
            </a:pPr>
            <a:r>
              <a:rPr lang="en-US" sz="1400"/>
              <a:t>External institutional and organizational arrangements</a:t>
            </a:r>
            <a:endParaRPr lang="de-DE" sz="1400"/>
          </a:p>
        </p:txBody>
      </p:sp>
      <p:sp>
        <p:nvSpPr>
          <p:cNvPr id="4103" name="Text Box 9"/>
          <p:cNvSpPr txBox="1">
            <a:spLocks noChangeArrowheads="1"/>
          </p:cNvSpPr>
          <p:nvPr/>
        </p:nvSpPr>
        <p:spPr bwMode="auto">
          <a:xfrm>
            <a:off x="4821238" y="3014663"/>
            <a:ext cx="1584325" cy="942975"/>
          </a:xfrm>
          <a:prstGeom prst="rect">
            <a:avLst/>
          </a:prstGeom>
          <a:noFill/>
          <a:ln w="9525">
            <a:noFill/>
            <a:miter lim="800000"/>
            <a:headEnd/>
            <a:tailEnd/>
          </a:ln>
        </p:spPr>
        <p:txBody>
          <a:bodyPr>
            <a:spAutoFit/>
          </a:bodyPr>
          <a:lstStyle/>
          <a:p>
            <a:pPr>
              <a:spcBef>
                <a:spcPct val="50000"/>
              </a:spcBef>
            </a:pPr>
            <a:r>
              <a:rPr lang="en-US" sz="1400"/>
              <a:t>Incentives of actors and stakeholders to coordinate, cooperate</a:t>
            </a:r>
            <a:endParaRPr lang="de-DE" sz="1400"/>
          </a:p>
        </p:txBody>
      </p:sp>
      <p:sp>
        <p:nvSpPr>
          <p:cNvPr id="4104" name="Text Box 10"/>
          <p:cNvSpPr txBox="1">
            <a:spLocks noChangeArrowheads="1"/>
          </p:cNvSpPr>
          <p:nvPr/>
        </p:nvSpPr>
        <p:spPr bwMode="auto">
          <a:xfrm>
            <a:off x="6621463" y="3303588"/>
            <a:ext cx="1008062" cy="517525"/>
          </a:xfrm>
          <a:prstGeom prst="rect">
            <a:avLst/>
          </a:prstGeom>
          <a:noFill/>
          <a:ln w="9525">
            <a:noFill/>
            <a:miter lim="800000"/>
            <a:headEnd/>
            <a:tailEnd/>
          </a:ln>
        </p:spPr>
        <p:txBody>
          <a:bodyPr>
            <a:spAutoFit/>
          </a:bodyPr>
          <a:lstStyle/>
          <a:p>
            <a:pPr>
              <a:spcBef>
                <a:spcPct val="50000"/>
              </a:spcBef>
            </a:pPr>
            <a:r>
              <a:rPr lang="en-US" sz="1400"/>
              <a:t>Pattern of interaction</a:t>
            </a:r>
            <a:endParaRPr lang="de-DE" sz="1400"/>
          </a:p>
        </p:txBody>
      </p:sp>
      <p:sp>
        <p:nvSpPr>
          <p:cNvPr id="4105" name="Text Box 11"/>
          <p:cNvSpPr txBox="1">
            <a:spLocks noChangeArrowheads="1"/>
          </p:cNvSpPr>
          <p:nvPr/>
        </p:nvSpPr>
        <p:spPr bwMode="auto">
          <a:xfrm>
            <a:off x="7700963" y="3448050"/>
            <a:ext cx="1085850" cy="307975"/>
          </a:xfrm>
          <a:prstGeom prst="rect">
            <a:avLst/>
          </a:prstGeom>
          <a:noFill/>
          <a:ln w="9525">
            <a:noFill/>
            <a:miter lim="800000"/>
            <a:headEnd/>
            <a:tailEnd/>
          </a:ln>
        </p:spPr>
        <p:txBody>
          <a:bodyPr>
            <a:spAutoFit/>
          </a:bodyPr>
          <a:lstStyle/>
          <a:p>
            <a:pPr>
              <a:spcBef>
                <a:spcPct val="50000"/>
              </a:spcBef>
            </a:pPr>
            <a:r>
              <a:rPr lang="en-US" sz="1400"/>
              <a:t>Outcomes</a:t>
            </a:r>
            <a:endParaRPr lang="de-DE" sz="1400"/>
          </a:p>
        </p:txBody>
      </p:sp>
      <p:sp>
        <p:nvSpPr>
          <p:cNvPr id="4106" name="Text Box 21"/>
          <p:cNvSpPr txBox="1">
            <a:spLocks noChangeArrowheads="1"/>
          </p:cNvSpPr>
          <p:nvPr/>
        </p:nvSpPr>
        <p:spPr bwMode="auto">
          <a:xfrm>
            <a:off x="2371725" y="1863725"/>
            <a:ext cx="2057400" cy="517525"/>
          </a:xfrm>
          <a:prstGeom prst="rect">
            <a:avLst/>
          </a:prstGeom>
          <a:noFill/>
          <a:ln w="9525">
            <a:noFill/>
            <a:miter lim="800000"/>
            <a:headEnd/>
            <a:tailEnd/>
          </a:ln>
        </p:spPr>
        <p:txBody>
          <a:bodyPr>
            <a:spAutoFit/>
          </a:bodyPr>
          <a:lstStyle/>
          <a:p>
            <a:pPr>
              <a:spcBef>
                <a:spcPct val="50000"/>
              </a:spcBef>
            </a:pPr>
            <a:r>
              <a:rPr lang="en-US" sz="1400" dirty="0"/>
              <a:t>Technological attributes used in benefiting CPRs</a:t>
            </a:r>
            <a:endParaRPr lang="de-DE" sz="1400" dirty="0"/>
          </a:p>
        </p:txBody>
      </p:sp>
      <p:sp>
        <p:nvSpPr>
          <p:cNvPr id="4107" name="Rectangle 23"/>
          <p:cNvSpPr>
            <a:spLocks noChangeArrowheads="1"/>
          </p:cNvSpPr>
          <p:nvPr/>
        </p:nvSpPr>
        <p:spPr bwMode="auto">
          <a:xfrm>
            <a:off x="2378075" y="1266825"/>
            <a:ext cx="2009775" cy="523875"/>
          </a:xfrm>
          <a:prstGeom prst="rect">
            <a:avLst/>
          </a:prstGeom>
          <a:noFill/>
          <a:ln w="9525">
            <a:solidFill>
              <a:schemeClr val="tx1"/>
            </a:solidFill>
            <a:miter lim="800000"/>
            <a:headEnd/>
            <a:tailEnd/>
          </a:ln>
        </p:spPr>
        <p:txBody>
          <a:bodyPr wrap="none" anchor="ctr"/>
          <a:lstStyle/>
          <a:p>
            <a:endParaRPr lang="en-US"/>
          </a:p>
        </p:txBody>
      </p:sp>
      <p:sp>
        <p:nvSpPr>
          <p:cNvPr id="4108" name="Rectangle 24"/>
          <p:cNvSpPr>
            <a:spLocks noChangeArrowheads="1"/>
          </p:cNvSpPr>
          <p:nvPr/>
        </p:nvSpPr>
        <p:spPr bwMode="auto">
          <a:xfrm>
            <a:off x="2371725" y="1863725"/>
            <a:ext cx="2016125" cy="708025"/>
          </a:xfrm>
          <a:prstGeom prst="rect">
            <a:avLst/>
          </a:prstGeom>
          <a:noFill/>
          <a:ln w="9525">
            <a:solidFill>
              <a:schemeClr val="tx1"/>
            </a:solidFill>
            <a:miter lim="800000"/>
            <a:headEnd/>
            <a:tailEnd/>
          </a:ln>
        </p:spPr>
        <p:txBody>
          <a:bodyPr wrap="none" anchor="ctr"/>
          <a:lstStyle/>
          <a:p>
            <a:endParaRPr lang="en-US"/>
          </a:p>
        </p:txBody>
      </p:sp>
      <p:sp>
        <p:nvSpPr>
          <p:cNvPr id="4109" name="Rectangle 25"/>
          <p:cNvSpPr>
            <a:spLocks noChangeArrowheads="1"/>
          </p:cNvSpPr>
          <p:nvPr/>
        </p:nvSpPr>
        <p:spPr bwMode="auto">
          <a:xfrm>
            <a:off x="2355850" y="2765425"/>
            <a:ext cx="2016125" cy="720725"/>
          </a:xfrm>
          <a:prstGeom prst="rect">
            <a:avLst/>
          </a:prstGeom>
          <a:noFill/>
          <a:ln w="9525">
            <a:solidFill>
              <a:schemeClr val="tx1"/>
            </a:solidFill>
            <a:miter lim="800000"/>
            <a:headEnd/>
            <a:tailEnd/>
          </a:ln>
        </p:spPr>
        <p:txBody>
          <a:bodyPr wrap="none" anchor="ctr"/>
          <a:lstStyle/>
          <a:p>
            <a:endParaRPr lang="en-US"/>
          </a:p>
        </p:txBody>
      </p:sp>
      <p:sp>
        <p:nvSpPr>
          <p:cNvPr id="4110" name="Rectangle 26"/>
          <p:cNvSpPr>
            <a:spLocks noChangeArrowheads="1"/>
          </p:cNvSpPr>
          <p:nvPr/>
        </p:nvSpPr>
        <p:spPr bwMode="auto">
          <a:xfrm>
            <a:off x="2355850" y="3630613"/>
            <a:ext cx="2016125" cy="719137"/>
          </a:xfrm>
          <a:prstGeom prst="rect">
            <a:avLst/>
          </a:prstGeom>
          <a:noFill/>
          <a:ln w="9525">
            <a:solidFill>
              <a:schemeClr val="tx1"/>
            </a:solidFill>
            <a:miter lim="800000"/>
            <a:headEnd/>
            <a:tailEnd/>
          </a:ln>
        </p:spPr>
        <p:txBody>
          <a:bodyPr wrap="none" anchor="ctr"/>
          <a:lstStyle/>
          <a:p>
            <a:endParaRPr lang="en-US"/>
          </a:p>
        </p:txBody>
      </p:sp>
      <p:sp>
        <p:nvSpPr>
          <p:cNvPr id="4111" name="Rectangle 28"/>
          <p:cNvSpPr>
            <a:spLocks noChangeArrowheads="1"/>
          </p:cNvSpPr>
          <p:nvPr/>
        </p:nvSpPr>
        <p:spPr bwMode="auto">
          <a:xfrm>
            <a:off x="2357438" y="4494213"/>
            <a:ext cx="2016125" cy="720725"/>
          </a:xfrm>
          <a:prstGeom prst="rect">
            <a:avLst/>
          </a:prstGeom>
          <a:noFill/>
          <a:ln w="9525">
            <a:solidFill>
              <a:schemeClr val="tx1"/>
            </a:solidFill>
            <a:miter lim="800000"/>
            <a:headEnd/>
            <a:tailEnd/>
          </a:ln>
        </p:spPr>
        <p:txBody>
          <a:bodyPr wrap="none" anchor="ctr"/>
          <a:lstStyle/>
          <a:p>
            <a:endParaRPr lang="en-US"/>
          </a:p>
        </p:txBody>
      </p:sp>
      <p:sp>
        <p:nvSpPr>
          <p:cNvPr id="4112" name="Rectangle 29"/>
          <p:cNvSpPr>
            <a:spLocks noChangeArrowheads="1"/>
          </p:cNvSpPr>
          <p:nvPr/>
        </p:nvSpPr>
        <p:spPr bwMode="auto">
          <a:xfrm>
            <a:off x="2357438" y="5357813"/>
            <a:ext cx="2016125" cy="720725"/>
          </a:xfrm>
          <a:prstGeom prst="rect">
            <a:avLst/>
          </a:prstGeom>
          <a:noFill/>
          <a:ln w="9525">
            <a:solidFill>
              <a:schemeClr val="tx1"/>
            </a:solidFill>
            <a:miter lim="800000"/>
            <a:headEnd/>
            <a:tailEnd/>
          </a:ln>
        </p:spPr>
        <p:txBody>
          <a:bodyPr wrap="none" anchor="ctr"/>
          <a:lstStyle/>
          <a:p>
            <a:endParaRPr lang="en-US"/>
          </a:p>
        </p:txBody>
      </p:sp>
      <p:sp>
        <p:nvSpPr>
          <p:cNvPr id="4113" name="Rectangle 47"/>
          <p:cNvSpPr>
            <a:spLocks noChangeArrowheads="1"/>
          </p:cNvSpPr>
          <p:nvPr/>
        </p:nvSpPr>
        <p:spPr bwMode="auto">
          <a:xfrm>
            <a:off x="2033588" y="1143000"/>
            <a:ext cx="6675437" cy="5072063"/>
          </a:xfrm>
          <a:prstGeom prst="rect">
            <a:avLst/>
          </a:prstGeom>
          <a:noFill/>
          <a:ln w="9525">
            <a:solidFill>
              <a:schemeClr val="tx1"/>
            </a:solidFill>
            <a:prstDash val="dash"/>
            <a:miter lim="800000"/>
            <a:headEnd/>
            <a:tailEnd/>
          </a:ln>
        </p:spPr>
        <p:txBody>
          <a:bodyPr wrap="none" anchor="ctr"/>
          <a:lstStyle/>
          <a:p>
            <a:endParaRPr lang="en-US"/>
          </a:p>
        </p:txBody>
      </p:sp>
      <p:sp>
        <p:nvSpPr>
          <p:cNvPr id="4114" name="Text Box 48"/>
          <p:cNvSpPr txBox="1">
            <a:spLocks noChangeArrowheads="1"/>
          </p:cNvSpPr>
          <p:nvPr/>
        </p:nvSpPr>
        <p:spPr bwMode="auto">
          <a:xfrm>
            <a:off x="428625" y="2727325"/>
            <a:ext cx="1489075" cy="1155700"/>
          </a:xfrm>
          <a:prstGeom prst="rect">
            <a:avLst/>
          </a:prstGeom>
          <a:noFill/>
          <a:ln w="9525">
            <a:noFill/>
            <a:miter lim="800000"/>
            <a:headEnd/>
            <a:tailEnd/>
          </a:ln>
        </p:spPr>
        <p:txBody>
          <a:bodyPr>
            <a:spAutoFit/>
          </a:bodyPr>
          <a:lstStyle/>
          <a:p>
            <a:pPr>
              <a:spcBef>
                <a:spcPct val="50000"/>
              </a:spcBef>
            </a:pPr>
            <a:r>
              <a:rPr lang="en-US" sz="1400" dirty="0"/>
              <a:t>Exogenous attributes: macroeconomic, political, social conditions</a:t>
            </a:r>
            <a:endParaRPr lang="de-DE" sz="1400" dirty="0"/>
          </a:p>
        </p:txBody>
      </p:sp>
      <p:sp>
        <p:nvSpPr>
          <p:cNvPr id="4115" name="Rectangle 50"/>
          <p:cNvSpPr>
            <a:spLocks noChangeArrowheads="1"/>
          </p:cNvSpPr>
          <p:nvPr/>
        </p:nvSpPr>
        <p:spPr bwMode="auto">
          <a:xfrm>
            <a:off x="428625" y="2727325"/>
            <a:ext cx="1412875" cy="1152525"/>
          </a:xfrm>
          <a:prstGeom prst="rect">
            <a:avLst/>
          </a:prstGeom>
          <a:noFill/>
          <a:ln w="9525">
            <a:solidFill>
              <a:schemeClr val="tx1"/>
            </a:solidFill>
            <a:miter lim="800000"/>
            <a:headEnd/>
            <a:tailEnd/>
          </a:ln>
        </p:spPr>
        <p:txBody>
          <a:bodyPr wrap="none" anchor="ctr"/>
          <a:lstStyle/>
          <a:p>
            <a:endParaRPr lang="en-US"/>
          </a:p>
        </p:txBody>
      </p:sp>
      <p:sp>
        <p:nvSpPr>
          <p:cNvPr id="4116" name="Line 59"/>
          <p:cNvSpPr>
            <a:spLocks noChangeShapeType="1"/>
          </p:cNvSpPr>
          <p:nvPr/>
        </p:nvSpPr>
        <p:spPr bwMode="auto">
          <a:xfrm>
            <a:off x="2139950" y="3125788"/>
            <a:ext cx="215900" cy="0"/>
          </a:xfrm>
          <a:prstGeom prst="line">
            <a:avLst/>
          </a:prstGeom>
          <a:noFill/>
          <a:ln w="9525">
            <a:solidFill>
              <a:schemeClr val="tx1"/>
            </a:solidFill>
            <a:round/>
            <a:headEnd/>
            <a:tailEnd type="triangle" w="med" len="med"/>
          </a:ln>
        </p:spPr>
        <p:txBody>
          <a:bodyPr wrap="none" anchor="ctr"/>
          <a:lstStyle/>
          <a:p>
            <a:endParaRPr lang="id-ID"/>
          </a:p>
        </p:txBody>
      </p:sp>
      <p:sp>
        <p:nvSpPr>
          <p:cNvPr id="4117" name="Line 60"/>
          <p:cNvSpPr>
            <a:spLocks noChangeShapeType="1"/>
          </p:cNvSpPr>
          <p:nvPr/>
        </p:nvSpPr>
        <p:spPr bwMode="auto">
          <a:xfrm>
            <a:off x="2139950" y="3990975"/>
            <a:ext cx="215900" cy="0"/>
          </a:xfrm>
          <a:prstGeom prst="line">
            <a:avLst/>
          </a:prstGeom>
          <a:noFill/>
          <a:ln w="9525">
            <a:solidFill>
              <a:schemeClr val="tx1"/>
            </a:solidFill>
            <a:round/>
            <a:headEnd/>
            <a:tailEnd type="triangle" w="med" len="med"/>
          </a:ln>
        </p:spPr>
        <p:txBody>
          <a:bodyPr wrap="none" anchor="ctr"/>
          <a:lstStyle/>
          <a:p>
            <a:endParaRPr lang="id-ID"/>
          </a:p>
        </p:txBody>
      </p:sp>
      <p:sp>
        <p:nvSpPr>
          <p:cNvPr id="4118" name="Line 62"/>
          <p:cNvSpPr>
            <a:spLocks noChangeShapeType="1"/>
          </p:cNvSpPr>
          <p:nvPr/>
        </p:nvSpPr>
        <p:spPr bwMode="auto">
          <a:xfrm>
            <a:off x="2155825" y="1503363"/>
            <a:ext cx="215900" cy="0"/>
          </a:xfrm>
          <a:prstGeom prst="line">
            <a:avLst/>
          </a:prstGeom>
          <a:noFill/>
          <a:ln w="9525">
            <a:solidFill>
              <a:schemeClr val="tx1"/>
            </a:solidFill>
            <a:round/>
            <a:headEnd/>
            <a:tailEnd type="triangle" w="med" len="med"/>
          </a:ln>
        </p:spPr>
        <p:txBody>
          <a:bodyPr wrap="none" anchor="ctr"/>
          <a:lstStyle/>
          <a:p>
            <a:endParaRPr lang="id-ID"/>
          </a:p>
        </p:txBody>
      </p:sp>
      <p:sp>
        <p:nvSpPr>
          <p:cNvPr id="4119" name="Line 63"/>
          <p:cNvSpPr>
            <a:spLocks noChangeShapeType="1"/>
          </p:cNvSpPr>
          <p:nvPr/>
        </p:nvSpPr>
        <p:spPr bwMode="auto">
          <a:xfrm>
            <a:off x="2155825" y="2079625"/>
            <a:ext cx="215900" cy="0"/>
          </a:xfrm>
          <a:prstGeom prst="line">
            <a:avLst/>
          </a:prstGeom>
          <a:noFill/>
          <a:ln w="9525">
            <a:solidFill>
              <a:schemeClr val="tx1"/>
            </a:solidFill>
            <a:round/>
            <a:headEnd/>
            <a:tailEnd type="triangle" w="med" len="med"/>
          </a:ln>
        </p:spPr>
        <p:txBody>
          <a:bodyPr wrap="none" anchor="ctr"/>
          <a:lstStyle/>
          <a:p>
            <a:endParaRPr lang="id-ID"/>
          </a:p>
        </p:txBody>
      </p:sp>
      <p:sp>
        <p:nvSpPr>
          <p:cNvPr id="4120" name="Line 64"/>
          <p:cNvSpPr>
            <a:spLocks noChangeShapeType="1"/>
          </p:cNvSpPr>
          <p:nvPr/>
        </p:nvSpPr>
        <p:spPr bwMode="auto">
          <a:xfrm>
            <a:off x="2139950" y="4854575"/>
            <a:ext cx="215900" cy="0"/>
          </a:xfrm>
          <a:prstGeom prst="line">
            <a:avLst/>
          </a:prstGeom>
          <a:noFill/>
          <a:ln w="9525">
            <a:solidFill>
              <a:schemeClr val="tx1"/>
            </a:solidFill>
            <a:round/>
            <a:headEnd/>
            <a:tailEnd type="triangle" w="med" len="med"/>
          </a:ln>
        </p:spPr>
        <p:txBody>
          <a:bodyPr wrap="none" anchor="ctr"/>
          <a:lstStyle/>
          <a:p>
            <a:endParaRPr lang="id-ID"/>
          </a:p>
        </p:txBody>
      </p:sp>
      <p:sp>
        <p:nvSpPr>
          <p:cNvPr id="4121" name="Line 65"/>
          <p:cNvSpPr>
            <a:spLocks noChangeShapeType="1"/>
          </p:cNvSpPr>
          <p:nvPr/>
        </p:nvSpPr>
        <p:spPr bwMode="auto">
          <a:xfrm>
            <a:off x="2139950" y="5718175"/>
            <a:ext cx="215900" cy="0"/>
          </a:xfrm>
          <a:prstGeom prst="line">
            <a:avLst/>
          </a:prstGeom>
          <a:noFill/>
          <a:ln w="9525">
            <a:solidFill>
              <a:schemeClr val="tx1"/>
            </a:solidFill>
            <a:round/>
            <a:headEnd/>
            <a:tailEnd type="triangle" w="med" len="med"/>
          </a:ln>
        </p:spPr>
        <p:txBody>
          <a:bodyPr wrap="none" anchor="ctr"/>
          <a:lstStyle/>
          <a:p>
            <a:endParaRPr lang="id-ID"/>
          </a:p>
        </p:txBody>
      </p:sp>
      <p:sp>
        <p:nvSpPr>
          <p:cNvPr id="4122" name="Line 67"/>
          <p:cNvSpPr>
            <a:spLocks noChangeShapeType="1"/>
          </p:cNvSpPr>
          <p:nvPr/>
        </p:nvSpPr>
        <p:spPr bwMode="auto">
          <a:xfrm flipH="1">
            <a:off x="4387850" y="1503363"/>
            <a:ext cx="217488" cy="0"/>
          </a:xfrm>
          <a:prstGeom prst="line">
            <a:avLst/>
          </a:prstGeom>
          <a:noFill/>
          <a:ln w="9525">
            <a:solidFill>
              <a:schemeClr val="tx1"/>
            </a:solidFill>
            <a:round/>
            <a:headEnd/>
            <a:tailEnd type="triangle" w="med" len="med"/>
          </a:ln>
        </p:spPr>
        <p:txBody>
          <a:bodyPr wrap="none" anchor="ctr"/>
          <a:lstStyle/>
          <a:p>
            <a:endParaRPr lang="id-ID"/>
          </a:p>
        </p:txBody>
      </p:sp>
      <p:sp>
        <p:nvSpPr>
          <p:cNvPr id="4123" name="Line 68"/>
          <p:cNvSpPr>
            <a:spLocks noChangeShapeType="1"/>
          </p:cNvSpPr>
          <p:nvPr/>
        </p:nvSpPr>
        <p:spPr bwMode="auto">
          <a:xfrm flipH="1">
            <a:off x="4387850" y="2079625"/>
            <a:ext cx="217488" cy="0"/>
          </a:xfrm>
          <a:prstGeom prst="line">
            <a:avLst/>
          </a:prstGeom>
          <a:noFill/>
          <a:ln w="9525">
            <a:solidFill>
              <a:schemeClr val="tx1"/>
            </a:solidFill>
            <a:round/>
            <a:headEnd/>
            <a:tailEnd type="triangle" w="med" len="med"/>
          </a:ln>
        </p:spPr>
        <p:txBody>
          <a:bodyPr wrap="none" anchor="ctr"/>
          <a:lstStyle/>
          <a:p>
            <a:endParaRPr lang="id-ID"/>
          </a:p>
        </p:txBody>
      </p:sp>
      <p:sp>
        <p:nvSpPr>
          <p:cNvPr id="4124" name="Line 69"/>
          <p:cNvSpPr>
            <a:spLocks noChangeShapeType="1"/>
          </p:cNvSpPr>
          <p:nvPr/>
        </p:nvSpPr>
        <p:spPr bwMode="auto">
          <a:xfrm flipH="1">
            <a:off x="4373563" y="3125788"/>
            <a:ext cx="217487" cy="0"/>
          </a:xfrm>
          <a:prstGeom prst="line">
            <a:avLst/>
          </a:prstGeom>
          <a:noFill/>
          <a:ln w="9525">
            <a:solidFill>
              <a:schemeClr val="tx1"/>
            </a:solidFill>
            <a:round/>
            <a:headEnd/>
            <a:tailEnd type="triangle" w="med" len="med"/>
          </a:ln>
        </p:spPr>
        <p:txBody>
          <a:bodyPr wrap="none" anchor="ctr"/>
          <a:lstStyle/>
          <a:p>
            <a:endParaRPr lang="id-ID"/>
          </a:p>
        </p:txBody>
      </p:sp>
      <p:sp>
        <p:nvSpPr>
          <p:cNvPr id="4125" name="Line 70"/>
          <p:cNvSpPr>
            <a:spLocks noChangeShapeType="1"/>
          </p:cNvSpPr>
          <p:nvPr/>
        </p:nvSpPr>
        <p:spPr bwMode="auto">
          <a:xfrm flipH="1">
            <a:off x="4373563" y="3990975"/>
            <a:ext cx="217487" cy="0"/>
          </a:xfrm>
          <a:prstGeom prst="line">
            <a:avLst/>
          </a:prstGeom>
          <a:noFill/>
          <a:ln w="9525">
            <a:solidFill>
              <a:schemeClr val="tx1"/>
            </a:solidFill>
            <a:round/>
            <a:headEnd/>
            <a:tailEnd type="triangle" w="med" len="med"/>
          </a:ln>
        </p:spPr>
        <p:txBody>
          <a:bodyPr wrap="none" anchor="ctr"/>
          <a:lstStyle/>
          <a:p>
            <a:endParaRPr lang="id-ID"/>
          </a:p>
        </p:txBody>
      </p:sp>
      <p:sp>
        <p:nvSpPr>
          <p:cNvPr id="4126" name="Line 71"/>
          <p:cNvSpPr>
            <a:spLocks noChangeShapeType="1"/>
          </p:cNvSpPr>
          <p:nvPr/>
        </p:nvSpPr>
        <p:spPr bwMode="auto">
          <a:xfrm flipH="1">
            <a:off x="4373563" y="4926013"/>
            <a:ext cx="217487" cy="0"/>
          </a:xfrm>
          <a:prstGeom prst="line">
            <a:avLst/>
          </a:prstGeom>
          <a:noFill/>
          <a:ln w="9525">
            <a:solidFill>
              <a:schemeClr val="tx1"/>
            </a:solidFill>
            <a:round/>
            <a:headEnd/>
            <a:tailEnd type="triangle" w="med" len="med"/>
          </a:ln>
        </p:spPr>
        <p:txBody>
          <a:bodyPr wrap="none" anchor="ctr"/>
          <a:lstStyle/>
          <a:p>
            <a:endParaRPr lang="id-ID"/>
          </a:p>
        </p:txBody>
      </p:sp>
      <p:sp>
        <p:nvSpPr>
          <p:cNvPr id="4127" name="Line 72"/>
          <p:cNvSpPr>
            <a:spLocks noChangeShapeType="1"/>
          </p:cNvSpPr>
          <p:nvPr/>
        </p:nvSpPr>
        <p:spPr bwMode="auto">
          <a:xfrm flipH="1">
            <a:off x="4373563" y="5718175"/>
            <a:ext cx="217487" cy="0"/>
          </a:xfrm>
          <a:prstGeom prst="line">
            <a:avLst/>
          </a:prstGeom>
          <a:noFill/>
          <a:ln w="9525">
            <a:solidFill>
              <a:schemeClr val="tx1"/>
            </a:solidFill>
            <a:round/>
            <a:headEnd/>
            <a:tailEnd type="triangle" w="med" len="med"/>
          </a:ln>
        </p:spPr>
        <p:txBody>
          <a:bodyPr wrap="none" anchor="ctr"/>
          <a:lstStyle/>
          <a:p>
            <a:endParaRPr lang="id-ID"/>
          </a:p>
        </p:txBody>
      </p:sp>
      <p:sp>
        <p:nvSpPr>
          <p:cNvPr id="4128" name="Rectangle 75"/>
          <p:cNvSpPr>
            <a:spLocks noChangeArrowheads="1"/>
          </p:cNvSpPr>
          <p:nvPr/>
        </p:nvSpPr>
        <p:spPr bwMode="auto">
          <a:xfrm>
            <a:off x="4821238" y="3014663"/>
            <a:ext cx="1512887" cy="1128712"/>
          </a:xfrm>
          <a:prstGeom prst="rect">
            <a:avLst/>
          </a:prstGeom>
          <a:noFill/>
          <a:ln w="9525" algn="ctr">
            <a:solidFill>
              <a:schemeClr val="tx1"/>
            </a:solidFill>
            <a:miter lim="800000"/>
            <a:headEnd/>
            <a:tailEnd/>
          </a:ln>
        </p:spPr>
        <p:txBody>
          <a:bodyPr wrap="none" anchor="ctr"/>
          <a:lstStyle/>
          <a:p>
            <a:endParaRPr lang="en-US"/>
          </a:p>
        </p:txBody>
      </p:sp>
      <p:sp>
        <p:nvSpPr>
          <p:cNvPr id="4129" name="Rectangle 76"/>
          <p:cNvSpPr>
            <a:spLocks noChangeArrowheads="1"/>
          </p:cNvSpPr>
          <p:nvPr/>
        </p:nvSpPr>
        <p:spPr bwMode="auto">
          <a:xfrm>
            <a:off x="6621463" y="3305175"/>
            <a:ext cx="950912" cy="481013"/>
          </a:xfrm>
          <a:prstGeom prst="rect">
            <a:avLst/>
          </a:prstGeom>
          <a:noFill/>
          <a:ln w="9525" algn="ctr">
            <a:solidFill>
              <a:schemeClr val="tx1"/>
            </a:solidFill>
            <a:miter lim="800000"/>
            <a:headEnd/>
            <a:tailEnd/>
          </a:ln>
        </p:spPr>
        <p:txBody>
          <a:bodyPr wrap="none" anchor="ctr"/>
          <a:lstStyle/>
          <a:p>
            <a:endParaRPr lang="en-US"/>
          </a:p>
        </p:txBody>
      </p:sp>
      <p:sp>
        <p:nvSpPr>
          <p:cNvPr id="4130" name="Rectangle 77"/>
          <p:cNvSpPr>
            <a:spLocks noChangeArrowheads="1"/>
          </p:cNvSpPr>
          <p:nvPr/>
        </p:nvSpPr>
        <p:spPr bwMode="auto">
          <a:xfrm>
            <a:off x="7773988" y="3448050"/>
            <a:ext cx="869950" cy="266700"/>
          </a:xfrm>
          <a:prstGeom prst="rect">
            <a:avLst/>
          </a:prstGeom>
          <a:noFill/>
          <a:ln w="9525" algn="ctr">
            <a:solidFill>
              <a:schemeClr val="tx1"/>
            </a:solidFill>
            <a:miter lim="800000"/>
            <a:headEnd/>
            <a:tailEnd/>
          </a:ln>
        </p:spPr>
        <p:txBody>
          <a:bodyPr wrap="none" anchor="ctr"/>
          <a:lstStyle/>
          <a:p>
            <a:endParaRPr lang="en-US"/>
          </a:p>
        </p:txBody>
      </p:sp>
      <p:sp>
        <p:nvSpPr>
          <p:cNvPr id="4131" name="Line 78"/>
          <p:cNvSpPr>
            <a:spLocks noChangeShapeType="1"/>
          </p:cNvSpPr>
          <p:nvPr/>
        </p:nvSpPr>
        <p:spPr bwMode="auto">
          <a:xfrm>
            <a:off x="4589463" y="3557588"/>
            <a:ext cx="215900" cy="0"/>
          </a:xfrm>
          <a:prstGeom prst="line">
            <a:avLst/>
          </a:prstGeom>
          <a:noFill/>
          <a:ln w="9525">
            <a:solidFill>
              <a:schemeClr val="tx1"/>
            </a:solidFill>
            <a:round/>
            <a:headEnd/>
            <a:tailEnd type="triangle" w="med" len="med"/>
          </a:ln>
        </p:spPr>
        <p:txBody>
          <a:bodyPr wrap="none" anchor="ctr"/>
          <a:lstStyle/>
          <a:p>
            <a:endParaRPr lang="id-ID"/>
          </a:p>
        </p:txBody>
      </p:sp>
      <p:sp>
        <p:nvSpPr>
          <p:cNvPr id="4132" name="Line 79"/>
          <p:cNvSpPr>
            <a:spLocks noChangeShapeType="1"/>
          </p:cNvSpPr>
          <p:nvPr/>
        </p:nvSpPr>
        <p:spPr bwMode="auto">
          <a:xfrm flipH="1">
            <a:off x="4589463" y="3857625"/>
            <a:ext cx="214312" cy="0"/>
          </a:xfrm>
          <a:prstGeom prst="line">
            <a:avLst/>
          </a:prstGeom>
          <a:noFill/>
          <a:ln w="9525">
            <a:solidFill>
              <a:schemeClr val="tx1"/>
            </a:solidFill>
            <a:prstDash val="dash"/>
            <a:round/>
            <a:headEnd/>
            <a:tailEnd type="triangle" w="med" len="med"/>
          </a:ln>
        </p:spPr>
        <p:txBody>
          <a:bodyPr wrap="none" anchor="ctr"/>
          <a:lstStyle/>
          <a:p>
            <a:endParaRPr lang="id-ID"/>
          </a:p>
        </p:txBody>
      </p:sp>
      <p:sp>
        <p:nvSpPr>
          <p:cNvPr id="4133" name="Line 81"/>
          <p:cNvSpPr>
            <a:spLocks noChangeShapeType="1"/>
          </p:cNvSpPr>
          <p:nvPr/>
        </p:nvSpPr>
        <p:spPr bwMode="auto">
          <a:xfrm flipH="1">
            <a:off x="6334125" y="3592513"/>
            <a:ext cx="287338" cy="0"/>
          </a:xfrm>
          <a:prstGeom prst="line">
            <a:avLst/>
          </a:prstGeom>
          <a:noFill/>
          <a:ln w="9525">
            <a:solidFill>
              <a:schemeClr val="tx1"/>
            </a:solidFill>
            <a:prstDash val="dash"/>
            <a:round/>
            <a:headEnd/>
            <a:tailEnd type="triangle" w="med" len="med"/>
          </a:ln>
        </p:spPr>
        <p:txBody>
          <a:bodyPr wrap="none" anchor="ctr"/>
          <a:lstStyle/>
          <a:p>
            <a:endParaRPr lang="id-ID"/>
          </a:p>
        </p:txBody>
      </p:sp>
      <p:sp>
        <p:nvSpPr>
          <p:cNvPr id="4134" name="Line 82"/>
          <p:cNvSpPr>
            <a:spLocks noChangeShapeType="1"/>
          </p:cNvSpPr>
          <p:nvPr/>
        </p:nvSpPr>
        <p:spPr bwMode="auto">
          <a:xfrm>
            <a:off x="6334125" y="3448050"/>
            <a:ext cx="287338" cy="0"/>
          </a:xfrm>
          <a:prstGeom prst="line">
            <a:avLst/>
          </a:prstGeom>
          <a:noFill/>
          <a:ln w="9525">
            <a:solidFill>
              <a:schemeClr val="tx1"/>
            </a:solidFill>
            <a:round/>
            <a:headEnd/>
            <a:tailEnd type="triangle" w="med" len="med"/>
          </a:ln>
        </p:spPr>
        <p:txBody>
          <a:bodyPr wrap="none" anchor="ctr"/>
          <a:lstStyle/>
          <a:p>
            <a:endParaRPr lang="id-ID"/>
          </a:p>
        </p:txBody>
      </p:sp>
      <p:sp>
        <p:nvSpPr>
          <p:cNvPr id="4135" name="Line 83"/>
          <p:cNvSpPr>
            <a:spLocks noChangeShapeType="1"/>
          </p:cNvSpPr>
          <p:nvPr/>
        </p:nvSpPr>
        <p:spPr bwMode="auto">
          <a:xfrm>
            <a:off x="7485063" y="3521075"/>
            <a:ext cx="287337" cy="0"/>
          </a:xfrm>
          <a:prstGeom prst="line">
            <a:avLst/>
          </a:prstGeom>
          <a:noFill/>
          <a:ln w="9525">
            <a:solidFill>
              <a:schemeClr val="tx1"/>
            </a:solidFill>
            <a:round/>
            <a:headEnd/>
            <a:tailEnd type="triangle" w="med" len="med"/>
          </a:ln>
        </p:spPr>
        <p:txBody>
          <a:bodyPr wrap="none" anchor="ctr"/>
          <a:lstStyle/>
          <a:p>
            <a:endParaRPr lang="id-ID"/>
          </a:p>
        </p:txBody>
      </p:sp>
      <p:sp>
        <p:nvSpPr>
          <p:cNvPr id="4136" name="Line 84"/>
          <p:cNvSpPr>
            <a:spLocks noChangeShapeType="1"/>
          </p:cNvSpPr>
          <p:nvPr/>
        </p:nvSpPr>
        <p:spPr bwMode="auto">
          <a:xfrm flipH="1">
            <a:off x="7485063" y="3665538"/>
            <a:ext cx="287337" cy="0"/>
          </a:xfrm>
          <a:prstGeom prst="line">
            <a:avLst/>
          </a:prstGeom>
          <a:noFill/>
          <a:ln w="9525">
            <a:solidFill>
              <a:schemeClr val="tx1"/>
            </a:solidFill>
            <a:prstDash val="dash"/>
            <a:round/>
            <a:headEnd/>
            <a:tailEnd type="triangle" w="med" len="med"/>
          </a:ln>
        </p:spPr>
        <p:txBody>
          <a:bodyPr wrap="none" anchor="ctr"/>
          <a:lstStyle/>
          <a:p>
            <a:endParaRPr lang="id-ID"/>
          </a:p>
        </p:txBody>
      </p:sp>
      <p:sp>
        <p:nvSpPr>
          <p:cNvPr id="4137" name="Line 85"/>
          <p:cNvSpPr>
            <a:spLocks noChangeShapeType="1"/>
          </p:cNvSpPr>
          <p:nvPr/>
        </p:nvSpPr>
        <p:spPr bwMode="auto">
          <a:xfrm flipH="1">
            <a:off x="4605338" y="2725738"/>
            <a:ext cx="3529012" cy="1587"/>
          </a:xfrm>
          <a:prstGeom prst="line">
            <a:avLst/>
          </a:prstGeom>
          <a:noFill/>
          <a:ln w="9525">
            <a:solidFill>
              <a:schemeClr val="tx1"/>
            </a:solidFill>
            <a:prstDash val="dash"/>
            <a:round/>
            <a:headEnd/>
            <a:tailEnd type="triangle" w="med" len="med"/>
          </a:ln>
        </p:spPr>
        <p:txBody>
          <a:bodyPr wrap="none" anchor="ctr"/>
          <a:lstStyle/>
          <a:p>
            <a:endParaRPr lang="id-ID"/>
          </a:p>
        </p:txBody>
      </p:sp>
      <p:sp>
        <p:nvSpPr>
          <p:cNvPr id="4138" name="Line 86"/>
          <p:cNvSpPr>
            <a:spLocks noChangeShapeType="1"/>
          </p:cNvSpPr>
          <p:nvPr/>
        </p:nvSpPr>
        <p:spPr bwMode="auto">
          <a:xfrm>
            <a:off x="8132763" y="2727325"/>
            <a:ext cx="1587" cy="720725"/>
          </a:xfrm>
          <a:prstGeom prst="line">
            <a:avLst/>
          </a:prstGeom>
          <a:noFill/>
          <a:ln w="9525">
            <a:solidFill>
              <a:schemeClr val="tx1"/>
            </a:solidFill>
            <a:prstDash val="dash"/>
            <a:round/>
            <a:headEnd/>
            <a:tailEnd/>
          </a:ln>
        </p:spPr>
        <p:txBody>
          <a:bodyPr wrap="none" anchor="ctr"/>
          <a:lstStyle/>
          <a:p>
            <a:endParaRPr lang="id-ID"/>
          </a:p>
        </p:txBody>
      </p:sp>
      <p:sp>
        <p:nvSpPr>
          <p:cNvPr id="4139" name="Text Box 2"/>
          <p:cNvSpPr txBox="1">
            <a:spLocks noChangeArrowheads="1"/>
          </p:cNvSpPr>
          <p:nvPr/>
        </p:nvSpPr>
        <p:spPr bwMode="auto">
          <a:xfrm>
            <a:off x="467544" y="285750"/>
            <a:ext cx="8064896" cy="523220"/>
          </a:xfrm>
          <a:prstGeom prst="rect">
            <a:avLst/>
          </a:prstGeom>
          <a:ln>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algn="ctr">
              <a:spcBef>
                <a:spcPct val="50000"/>
              </a:spcBef>
            </a:pPr>
            <a:r>
              <a:rPr lang="id-ID" sz="2800" dirty="0">
                <a:latin typeface="Tahoma" pitchFamily="34" charset="0"/>
              </a:rPr>
              <a:t>Kerangka Analisis Kelembagaan Pengelolaan CPRs</a:t>
            </a:r>
            <a:endParaRPr lang="en-GB" sz="2800" dirty="0">
              <a:latin typeface="Tahoma" pitchFamily="34" charset="0"/>
            </a:endParaRPr>
          </a:p>
        </p:txBody>
      </p:sp>
      <p:cxnSp>
        <p:nvCxnSpPr>
          <p:cNvPr id="49" name="Straight Connector 48"/>
          <p:cNvCxnSpPr>
            <a:stCxn id="4122" idx="0"/>
            <a:endCxn id="4127" idx="0"/>
          </p:cNvCxnSpPr>
          <p:nvPr/>
        </p:nvCxnSpPr>
        <p:spPr>
          <a:xfrm rot="5400000">
            <a:off x="2490788" y="3603625"/>
            <a:ext cx="4214812" cy="142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42863" y="3600450"/>
            <a:ext cx="4214812" cy="142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4115" idx="3"/>
          </p:cNvCxnSpPr>
          <p:nvPr/>
        </p:nvCxnSpPr>
        <p:spPr>
          <a:xfrm flipV="1">
            <a:off x="1841500" y="3286125"/>
            <a:ext cx="230188" cy="174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500"/>
                                        <p:tgtEl>
                                          <p:spTgt spid="4098"/>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099"/>
                                        </p:tgtEl>
                                        <p:attrNameLst>
                                          <p:attrName>style.visibility</p:attrName>
                                        </p:attrNameLst>
                                      </p:cBhvr>
                                      <p:to>
                                        <p:strVal val="visible"/>
                                      </p:to>
                                    </p:set>
                                    <p:animEffect transition="in" filter="wipe(down)">
                                      <p:cBhvr>
                                        <p:cTn id="10" dur="500"/>
                                        <p:tgtEl>
                                          <p:spTgt spid="4099"/>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100"/>
                                        </p:tgtEl>
                                        <p:attrNameLst>
                                          <p:attrName>style.visibility</p:attrName>
                                        </p:attrNameLst>
                                      </p:cBhvr>
                                      <p:to>
                                        <p:strVal val="visible"/>
                                      </p:to>
                                    </p:set>
                                    <p:animEffect transition="in" filter="wipe(down)">
                                      <p:cBhvr>
                                        <p:cTn id="13" dur="500"/>
                                        <p:tgtEl>
                                          <p:spTgt spid="4100"/>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101"/>
                                        </p:tgtEl>
                                        <p:attrNameLst>
                                          <p:attrName>style.visibility</p:attrName>
                                        </p:attrNameLst>
                                      </p:cBhvr>
                                      <p:to>
                                        <p:strVal val="visible"/>
                                      </p:to>
                                    </p:set>
                                    <p:animEffect transition="in" filter="wipe(down)">
                                      <p:cBhvr>
                                        <p:cTn id="16" dur="500"/>
                                        <p:tgtEl>
                                          <p:spTgt spid="4101"/>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4102"/>
                                        </p:tgtEl>
                                        <p:attrNameLst>
                                          <p:attrName>style.visibility</p:attrName>
                                        </p:attrNameLst>
                                      </p:cBhvr>
                                      <p:to>
                                        <p:strVal val="visible"/>
                                      </p:to>
                                    </p:set>
                                    <p:animEffect transition="in" filter="wipe(down)">
                                      <p:cBhvr>
                                        <p:cTn id="19" dur="500"/>
                                        <p:tgtEl>
                                          <p:spTgt spid="4102"/>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4103"/>
                                        </p:tgtEl>
                                        <p:attrNameLst>
                                          <p:attrName>style.visibility</p:attrName>
                                        </p:attrNameLst>
                                      </p:cBhvr>
                                      <p:to>
                                        <p:strVal val="visible"/>
                                      </p:to>
                                    </p:set>
                                    <p:animEffect transition="in" filter="wipe(down)">
                                      <p:cBhvr>
                                        <p:cTn id="22" dur="500"/>
                                        <p:tgtEl>
                                          <p:spTgt spid="4103"/>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4104"/>
                                        </p:tgtEl>
                                        <p:attrNameLst>
                                          <p:attrName>style.visibility</p:attrName>
                                        </p:attrNameLst>
                                      </p:cBhvr>
                                      <p:to>
                                        <p:strVal val="visible"/>
                                      </p:to>
                                    </p:set>
                                    <p:animEffect transition="in" filter="wipe(down)">
                                      <p:cBhvr>
                                        <p:cTn id="25" dur="500"/>
                                        <p:tgtEl>
                                          <p:spTgt spid="4104"/>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4105"/>
                                        </p:tgtEl>
                                        <p:attrNameLst>
                                          <p:attrName>style.visibility</p:attrName>
                                        </p:attrNameLst>
                                      </p:cBhvr>
                                      <p:to>
                                        <p:strVal val="visible"/>
                                      </p:to>
                                    </p:set>
                                    <p:animEffect transition="in" filter="wipe(down)">
                                      <p:cBhvr>
                                        <p:cTn id="28" dur="500"/>
                                        <p:tgtEl>
                                          <p:spTgt spid="4105"/>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4106"/>
                                        </p:tgtEl>
                                        <p:attrNameLst>
                                          <p:attrName>style.visibility</p:attrName>
                                        </p:attrNameLst>
                                      </p:cBhvr>
                                      <p:to>
                                        <p:strVal val="visible"/>
                                      </p:to>
                                    </p:set>
                                    <p:animEffect transition="in" filter="wipe(down)">
                                      <p:cBhvr>
                                        <p:cTn id="31" dur="500"/>
                                        <p:tgtEl>
                                          <p:spTgt spid="4106"/>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4107"/>
                                        </p:tgtEl>
                                        <p:attrNameLst>
                                          <p:attrName>style.visibility</p:attrName>
                                        </p:attrNameLst>
                                      </p:cBhvr>
                                      <p:to>
                                        <p:strVal val="visible"/>
                                      </p:to>
                                    </p:set>
                                    <p:animEffect transition="in" filter="wipe(down)">
                                      <p:cBhvr>
                                        <p:cTn id="34" dur="500"/>
                                        <p:tgtEl>
                                          <p:spTgt spid="4107"/>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4108"/>
                                        </p:tgtEl>
                                        <p:attrNameLst>
                                          <p:attrName>style.visibility</p:attrName>
                                        </p:attrNameLst>
                                      </p:cBhvr>
                                      <p:to>
                                        <p:strVal val="visible"/>
                                      </p:to>
                                    </p:set>
                                    <p:animEffect transition="in" filter="wipe(down)">
                                      <p:cBhvr>
                                        <p:cTn id="37" dur="500"/>
                                        <p:tgtEl>
                                          <p:spTgt spid="4108"/>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4109"/>
                                        </p:tgtEl>
                                        <p:attrNameLst>
                                          <p:attrName>style.visibility</p:attrName>
                                        </p:attrNameLst>
                                      </p:cBhvr>
                                      <p:to>
                                        <p:strVal val="visible"/>
                                      </p:to>
                                    </p:set>
                                    <p:animEffect transition="in" filter="wipe(down)">
                                      <p:cBhvr>
                                        <p:cTn id="40" dur="500"/>
                                        <p:tgtEl>
                                          <p:spTgt spid="4109"/>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4110"/>
                                        </p:tgtEl>
                                        <p:attrNameLst>
                                          <p:attrName>style.visibility</p:attrName>
                                        </p:attrNameLst>
                                      </p:cBhvr>
                                      <p:to>
                                        <p:strVal val="visible"/>
                                      </p:to>
                                    </p:set>
                                    <p:animEffect transition="in" filter="wipe(down)">
                                      <p:cBhvr>
                                        <p:cTn id="43" dur="500"/>
                                        <p:tgtEl>
                                          <p:spTgt spid="4110"/>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4111"/>
                                        </p:tgtEl>
                                        <p:attrNameLst>
                                          <p:attrName>style.visibility</p:attrName>
                                        </p:attrNameLst>
                                      </p:cBhvr>
                                      <p:to>
                                        <p:strVal val="visible"/>
                                      </p:to>
                                    </p:set>
                                    <p:animEffect transition="in" filter="wipe(down)">
                                      <p:cBhvr>
                                        <p:cTn id="46" dur="500"/>
                                        <p:tgtEl>
                                          <p:spTgt spid="4111"/>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4112"/>
                                        </p:tgtEl>
                                        <p:attrNameLst>
                                          <p:attrName>style.visibility</p:attrName>
                                        </p:attrNameLst>
                                      </p:cBhvr>
                                      <p:to>
                                        <p:strVal val="visible"/>
                                      </p:to>
                                    </p:set>
                                    <p:animEffect transition="in" filter="wipe(down)">
                                      <p:cBhvr>
                                        <p:cTn id="49" dur="500"/>
                                        <p:tgtEl>
                                          <p:spTgt spid="4112"/>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4113"/>
                                        </p:tgtEl>
                                        <p:attrNameLst>
                                          <p:attrName>style.visibility</p:attrName>
                                        </p:attrNameLst>
                                      </p:cBhvr>
                                      <p:to>
                                        <p:strVal val="visible"/>
                                      </p:to>
                                    </p:set>
                                    <p:animEffect transition="in" filter="wipe(down)">
                                      <p:cBhvr>
                                        <p:cTn id="52" dur="500"/>
                                        <p:tgtEl>
                                          <p:spTgt spid="4113"/>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4114"/>
                                        </p:tgtEl>
                                        <p:attrNameLst>
                                          <p:attrName>style.visibility</p:attrName>
                                        </p:attrNameLst>
                                      </p:cBhvr>
                                      <p:to>
                                        <p:strVal val="visible"/>
                                      </p:to>
                                    </p:set>
                                    <p:animEffect transition="in" filter="wipe(down)">
                                      <p:cBhvr>
                                        <p:cTn id="55" dur="500"/>
                                        <p:tgtEl>
                                          <p:spTgt spid="4114"/>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4115"/>
                                        </p:tgtEl>
                                        <p:attrNameLst>
                                          <p:attrName>style.visibility</p:attrName>
                                        </p:attrNameLst>
                                      </p:cBhvr>
                                      <p:to>
                                        <p:strVal val="visible"/>
                                      </p:to>
                                    </p:set>
                                    <p:animEffect transition="in" filter="wipe(down)">
                                      <p:cBhvr>
                                        <p:cTn id="58" dur="500"/>
                                        <p:tgtEl>
                                          <p:spTgt spid="4115"/>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4116"/>
                                        </p:tgtEl>
                                        <p:attrNameLst>
                                          <p:attrName>style.visibility</p:attrName>
                                        </p:attrNameLst>
                                      </p:cBhvr>
                                      <p:to>
                                        <p:strVal val="visible"/>
                                      </p:to>
                                    </p:set>
                                    <p:animEffect transition="in" filter="wipe(down)">
                                      <p:cBhvr>
                                        <p:cTn id="61" dur="500"/>
                                        <p:tgtEl>
                                          <p:spTgt spid="4116"/>
                                        </p:tgtEl>
                                      </p:cBhvr>
                                    </p:animEffect>
                                  </p:childTnLst>
                                </p:cTn>
                              </p:par>
                              <p:par>
                                <p:cTn id="62" presetID="22" presetClass="entr" presetSubtype="4" fill="hold" grpId="0" nodeType="withEffect">
                                  <p:stCondLst>
                                    <p:cond delay="0"/>
                                  </p:stCondLst>
                                  <p:childTnLst>
                                    <p:set>
                                      <p:cBhvr>
                                        <p:cTn id="63" dur="1" fill="hold">
                                          <p:stCondLst>
                                            <p:cond delay="0"/>
                                          </p:stCondLst>
                                        </p:cTn>
                                        <p:tgtEl>
                                          <p:spTgt spid="4117"/>
                                        </p:tgtEl>
                                        <p:attrNameLst>
                                          <p:attrName>style.visibility</p:attrName>
                                        </p:attrNameLst>
                                      </p:cBhvr>
                                      <p:to>
                                        <p:strVal val="visible"/>
                                      </p:to>
                                    </p:set>
                                    <p:animEffect transition="in" filter="wipe(down)">
                                      <p:cBhvr>
                                        <p:cTn id="64" dur="500"/>
                                        <p:tgtEl>
                                          <p:spTgt spid="4117"/>
                                        </p:tgtEl>
                                      </p:cBhvr>
                                    </p:animEffect>
                                  </p:childTnLst>
                                </p:cTn>
                              </p:par>
                              <p:par>
                                <p:cTn id="65" presetID="22" presetClass="entr" presetSubtype="4" fill="hold" grpId="0" nodeType="withEffect">
                                  <p:stCondLst>
                                    <p:cond delay="0"/>
                                  </p:stCondLst>
                                  <p:childTnLst>
                                    <p:set>
                                      <p:cBhvr>
                                        <p:cTn id="66" dur="1" fill="hold">
                                          <p:stCondLst>
                                            <p:cond delay="0"/>
                                          </p:stCondLst>
                                        </p:cTn>
                                        <p:tgtEl>
                                          <p:spTgt spid="4118"/>
                                        </p:tgtEl>
                                        <p:attrNameLst>
                                          <p:attrName>style.visibility</p:attrName>
                                        </p:attrNameLst>
                                      </p:cBhvr>
                                      <p:to>
                                        <p:strVal val="visible"/>
                                      </p:to>
                                    </p:set>
                                    <p:animEffect transition="in" filter="wipe(down)">
                                      <p:cBhvr>
                                        <p:cTn id="67" dur="500"/>
                                        <p:tgtEl>
                                          <p:spTgt spid="4118"/>
                                        </p:tgtEl>
                                      </p:cBhvr>
                                    </p:animEffect>
                                  </p:childTnLst>
                                </p:cTn>
                              </p:par>
                              <p:par>
                                <p:cTn id="68" presetID="22" presetClass="entr" presetSubtype="4" fill="hold" grpId="0" nodeType="withEffect">
                                  <p:stCondLst>
                                    <p:cond delay="0"/>
                                  </p:stCondLst>
                                  <p:childTnLst>
                                    <p:set>
                                      <p:cBhvr>
                                        <p:cTn id="69" dur="1" fill="hold">
                                          <p:stCondLst>
                                            <p:cond delay="0"/>
                                          </p:stCondLst>
                                        </p:cTn>
                                        <p:tgtEl>
                                          <p:spTgt spid="4119"/>
                                        </p:tgtEl>
                                        <p:attrNameLst>
                                          <p:attrName>style.visibility</p:attrName>
                                        </p:attrNameLst>
                                      </p:cBhvr>
                                      <p:to>
                                        <p:strVal val="visible"/>
                                      </p:to>
                                    </p:set>
                                    <p:animEffect transition="in" filter="wipe(down)">
                                      <p:cBhvr>
                                        <p:cTn id="70" dur="500"/>
                                        <p:tgtEl>
                                          <p:spTgt spid="4119"/>
                                        </p:tgtEl>
                                      </p:cBhvr>
                                    </p:animEffect>
                                  </p:childTnLst>
                                </p:cTn>
                              </p:par>
                              <p:par>
                                <p:cTn id="71" presetID="22" presetClass="entr" presetSubtype="4" fill="hold" grpId="0" nodeType="withEffect">
                                  <p:stCondLst>
                                    <p:cond delay="0"/>
                                  </p:stCondLst>
                                  <p:childTnLst>
                                    <p:set>
                                      <p:cBhvr>
                                        <p:cTn id="72" dur="1" fill="hold">
                                          <p:stCondLst>
                                            <p:cond delay="0"/>
                                          </p:stCondLst>
                                        </p:cTn>
                                        <p:tgtEl>
                                          <p:spTgt spid="4120"/>
                                        </p:tgtEl>
                                        <p:attrNameLst>
                                          <p:attrName>style.visibility</p:attrName>
                                        </p:attrNameLst>
                                      </p:cBhvr>
                                      <p:to>
                                        <p:strVal val="visible"/>
                                      </p:to>
                                    </p:set>
                                    <p:animEffect transition="in" filter="wipe(down)">
                                      <p:cBhvr>
                                        <p:cTn id="73" dur="500"/>
                                        <p:tgtEl>
                                          <p:spTgt spid="4120"/>
                                        </p:tgtEl>
                                      </p:cBhvr>
                                    </p:animEffect>
                                  </p:childTnLst>
                                </p:cTn>
                              </p:par>
                              <p:par>
                                <p:cTn id="74" presetID="22" presetClass="entr" presetSubtype="4" fill="hold" grpId="0" nodeType="withEffect">
                                  <p:stCondLst>
                                    <p:cond delay="0"/>
                                  </p:stCondLst>
                                  <p:childTnLst>
                                    <p:set>
                                      <p:cBhvr>
                                        <p:cTn id="75" dur="1" fill="hold">
                                          <p:stCondLst>
                                            <p:cond delay="0"/>
                                          </p:stCondLst>
                                        </p:cTn>
                                        <p:tgtEl>
                                          <p:spTgt spid="4121"/>
                                        </p:tgtEl>
                                        <p:attrNameLst>
                                          <p:attrName>style.visibility</p:attrName>
                                        </p:attrNameLst>
                                      </p:cBhvr>
                                      <p:to>
                                        <p:strVal val="visible"/>
                                      </p:to>
                                    </p:set>
                                    <p:animEffect transition="in" filter="wipe(down)">
                                      <p:cBhvr>
                                        <p:cTn id="76" dur="500"/>
                                        <p:tgtEl>
                                          <p:spTgt spid="4121"/>
                                        </p:tgtEl>
                                      </p:cBhvr>
                                    </p:animEffect>
                                  </p:childTnLst>
                                </p:cTn>
                              </p:par>
                              <p:par>
                                <p:cTn id="77" presetID="22" presetClass="entr" presetSubtype="4" fill="hold" grpId="0" nodeType="withEffect">
                                  <p:stCondLst>
                                    <p:cond delay="0"/>
                                  </p:stCondLst>
                                  <p:childTnLst>
                                    <p:set>
                                      <p:cBhvr>
                                        <p:cTn id="78" dur="1" fill="hold">
                                          <p:stCondLst>
                                            <p:cond delay="0"/>
                                          </p:stCondLst>
                                        </p:cTn>
                                        <p:tgtEl>
                                          <p:spTgt spid="4122"/>
                                        </p:tgtEl>
                                        <p:attrNameLst>
                                          <p:attrName>style.visibility</p:attrName>
                                        </p:attrNameLst>
                                      </p:cBhvr>
                                      <p:to>
                                        <p:strVal val="visible"/>
                                      </p:to>
                                    </p:set>
                                    <p:animEffect transition="in" filter="wipe(down)">
                                      <p:cBhvr>
                                        <p:cTn id="79" dur="500"/>
                                        <p:tgtEl>
                                          <p:spTgt spid="4122"/>
                                        </p:tgtEl>
                                      </p:cBhvr>
                                    </p:animEffect>
                                  </p:childTnLst>
                                </p:cTn>
                              </p:par>
                              <p:par>
                                <p:cTn id="80" presetID="22" presetClass="entr" presetSubtype="4" fill="hold" grpId="0" nodeType="withEffect">
                                  <p:stCondLst>
                                    <p:cond delay="0"/>
                                  </p:stCondLst>
                                  <p:childTnLst>
                                    <p:set>
                                      <p:cBhvr>
                                        <p:cTn id="81" dur="1" fill="hold">
                                          <p:stCondLst>
                                            <p:cond delay="0"/>
                                          </p:stCondLst>
                                        </p:cTn>
                                        <p:tgtEl>
                                          <p:spTgt spid="4123"/>
                                        </p:tgtEl>
                                        <p:attrNameLst>
                                          <p:attrName>style.visibility</p:attrName>
                                        </p:attrNameLst>
                                      </p:cBhvr>
                                      <p:to>
                                        <p:strVal val="visible"/>
                                      </p:to>
                                    </p:set>
                                    <p:animEffect transition="in" filter="wipe(down)">
                                      <p:cBhvr>
                                        <p:cTn id="82" dur="500"/>
                                        <p:tgtEl>
                                          <p:spTgt spid="4123"/>
                                        </p:tgtEl>
                                      </p:cBhvr>
                                    </p:animEffect>
                                  </p:childTnLst>
                                </p:cTn>
                              </p:par>
                              <p:par>
                                <p:cTn id="83" presetID="22" presetClass="entr" presetSubtype="4" fill="hold" grpId="0" nodeType="withEffect">
                                  <p:stCondLst>
                                    <p:cond delay="0"/>
                                  </p:stCondLst>
                                  <p:childTnLst>
                                    <p:set>
                                      <p:cBhvr>
                                        <p:cTn id="84" dur="1" fill="hold">
                                          <p:stCondLst>
                                            <p:cond delay="0"/>
                                          </p:stCondLst>
                                        </p:cTn>
                                        <p:tgtEl>
                                          <p:spTgt spid="4124"/>
                                        </p:tgtEl>
                                        <p:attrNameLst>
                                          <p:attrName>style.visibility</p:attrName>
                                        </p:attrNameLst>
                                      </p:cBhvr>
                                      <p:to>
                                        <p:strVal val="visible"/>
                                      </p:to>
                                    </p:set>
                                    <p:animEffect transition="in" filter="wipe(down)">
                                      <p:cBhvr>
                                        <p:cTn id="85" dur="500"/>
                                        <p:tgtEl>
                                          <p:spTgt spid="4124"/>
                                        </p:tgtEl>
                                      </p:cBhvr>
                                    </p:animEffect>
                                  </p:childTnLst>
                                </p:cTn>
                              </p:par>
                              <p:par>
                                <p:cTn id="86" presetID="22" presetClass="entr" presetSubtype="4" fill="hold" grpId="0" nodeType="withEffect">
                                  <p:stCondLst>
                                    <p:cond delay="0"/>
                                  </p:stCondLst>
                                  <p:childTnLst>
                                    <p:set>
                                      <p:cBhvr>
                                        <p:cTn id="87" dur="1" fill="hold">
                                          <p:stCondLst>
                                            <p:cond delay="0"/>
                                          </p:stCondLst>
                                        </p:cTn>
                                        <p:tgtEl>
                                          <p:spTgt spid="4125"/>
                                        </p:tgtEl>
                                        <p:attrNameLst>
                                          <p:attrName>style.visibility</p:attrName>
                                        </p:attrNameLst>
                                      </p:cBhvr>
                                      <p:to>
                                        <p:strVal val="visible"/>
                                      </p:to>
                                    </p:set>
                                    <p:animEffect transition="in" filter="wipe(down)">
                                      <p:cBhvr>
                                        <p:cTn id="88" dur="500"/>
                                        <p:tgtEl>
                                          <p:spTgt spid="4125"/>
                                        </p:tgtEl>
                                      </p:cBhvr>
                                    </p:animEffect>
                                  </p:childTnLst>
                                </p:cTn>
                              </p:par>
                              <p:par>
                                <p:cTn id="89" presetID="22" presetClass="entr" presetSubtype="4" fill="hold" grpId="0" nodeType="withEffect">
                                  <p:stCondLst>
                                    <p:cond delay="0"/>
                                  </p:stCondLst>
                                  <p:childTnLst>
                                    <p:set>
                                      <p:cBhvr>
                                        <p:cTn id="90" dur="1" fill="hold">
                                          <p:stCondLst>
                                            <p:cond delay="0"/>
                                          </p:stCondLst>
                                        </p:cTn>
                                        <p:tgtEl>
                                          <p:spTgt spid="4126"/>
                                        </p:tgtEl>
                                        <p:attrNameLst>
                                          <p:attrName>style.visibility</p:attrName>
                                        </p:attrNameLst>
                                      </p:cBhvr>
                                      <p:to>
                                        <p:strVal val="visible"/>
                                      </p:to>
                                    </p:set>
                                    <p:animEffect transition="in" filter="wipe(down)">
                                      <p:cBhvr>
                                        <p:cTn id="91" dur="500"/>
                                        <p:tgtEl>
                                          <p:spTgt spid="4126"/>
                                        </p:tgtEl>
                                      </p:cBhvr>
                                    </p:animEffect>
                                  </p:childTnLst>
                                </p:cTn>
                              </p:par>
                              <p:par>
                                <p:cTn id="92" presetID="22" presetClass="entr" presetSubtype="4" fill="hold" grpId="0" nodeType="withEffect">
                                  <p:stCondLst>
                                    <p:cond delay="0"/>
                                  </p:stCondLst>
                                  <p:childTnLst>
                                    <p:set>
                                      <p:cBhvr>
                                        <p:cTn id="93" dur="1" fill="hold">
                                          <p:stCondLst>
                                            <p:cond delay="0"/>
                                          </p:stCondLst>
                                        </p:cTn>
                                        <p:tgtEl>
                                          <p:spTgt spid="4127"/>
                                        </p:tgtEl>
                                        <p:attrNameLst>
                                          <p:attrName>style.visibility</p:attrName>
                                        </p:attrNameLst>
                                      </p:cBhvr>
                                      <p:to>
                                        <p:strVal val="visible"/>
                                      </p:to>
                                    </p:set>
                                    <p:animEffect transition="in" filter="wipe(down)">
                                      <p:cBhvr>
                                        <p:cTn id="94" dur="500"/>
                                        <p:tgtEl>
                                          <p:spTgt spid="4127"/>
                                        </p:tgtEl>
                                      </p:cBhvr>
                                    </p:animEffect>
                                  </p:childTnLst>
                                </p:cTn>
                              </p:par>
                              <p:par>
                                <p:cTn id="95" presetID="22" presetClass="entr" presetSubtype="4" fill="hold" grpId="0" nodeType="withEffect">
                                  <p:stCondLst>
                                    <p:cond delay="0"/>
                                  </p:stCondLst>
                                  <p:childTnLst>
                                    <p:set>
                                      <p:cBhvr>
                                        <p:cTn id="96" dur="1" fill="hold">
                                          <p:stCondLst>
                                            <p:cond delay="0"/>
                                          </p:stCondLst>
                                        </p:cTn>
                                        <p:tgtEl>
                                          <p:spTgt spid="4128"/>
                                        </p:tgtEl>
                                        <p:attrNameLst>
                                          <p:attrName>style.visibility</p:attrName>
                                        </p:attrNameLst>
                                      </p:cBhvr>
                                      <p:to>
                                        <p:strVal val="visible"/>
                                      </p:to>
                                    </p:set>
                                    <p:animEffect transition="in" filter="wipe(down)">
                                      <p:cBhvr>
                                        <p:cTn id="97" dur="500"/>
                                        <p:tgtEl>
                                          <p:spTgt spid="4128"/>
                                        </p:tgtEl>
                                      </p:cBhvr>
                                    </p:animEffect>
                                  </p:childTnLst>
                                </p:cTn>
                              </p:par>
                              <p:par>
                                <p:cTn id="98" presetID="22" presetClass="entr" presetSubtype="4" fill="hold" grpId="0" nodeType="withEffect">
                                  <p:stCondLst>
                                    <p:cond delay="0"/>
                                  </p:stCondLst>
                                  <p:childTnLst>
                                    <p:set>
                                      <p:cBhvr>
                                        <p:cTn id="99" dur="1" fill="hold">
                                          <p:stCondLst>
                                            <p:cond delay="0"/>
                                          </p:stCondLst>
                                        </p:cTn>
                                        <p:tgtEl>
                                          <p:spTgt spid="4129"/>
                                        </p:tgtEl>
                                        <p:attrNameLst>
                                          <p:attrName>style.visibility</p:attrName>
                                        </p:attrNameLst>
                                      </p:cBhvr>
                                      <p:to>
                                        <p:strVal val="visible"/>
                                      </p:to>
                                    </p:set>
                                    <p:animEffect transition="in" filter="wipe(down)">
                                      <p:cBhvr>
                                        <p:cTn id="100" dur="500"/>
                                        <p:tgtEl>
                                          <p:spTgt spid="4129"/>
                                        </p:tgtEl>
                                      </p:cBhvr>
                                    </p:animEffect>
                                  </p:childTnLst>
                                </p:cTn>
                              </p:par>
                              <p:par>
                                <p:cTn id="101" presetID="22" presetClass="entr" presetSubtype="4" fill="hold" grpId="0" nodeType="withEffect">
                                  <p:stCondLst>
                                    <p:cond delay="0"/>
                                  </p:stCondLst>
                                  <p:childTnLst>
                                    <p:set>
                                      <p:cBhvr>
                                        <p:cTn id="102" dur="1" fill="hold">
                                          <p:stCondLst>
                                            <p:cond delay="0"/>
                                          </p:stCondLst>
                                        </p:cTn>
                                        <p:tgtEl>
                                          <p:spTgt spid="4130"/>
                                        </p:tgtEl>
                                        <p:attrNameLst>
                                          <p:attrName>style.visibility</p:attrName>
                                        </p:attrNameLst>
                                      </p:cBhvr>
                                      <p:to>
                                        <p:strVal val="visible"/>
                                      </p:to>
                                    </p:set>
                                    <p:animEffect transition="in" filter="wipe(down)">
                                      <p:cBhvr>
                                        <p:cTn id="103" dur="500"/>
                                        <p:tgtEl>
                                          <p:spTgt spid="4130"/>
                                        </p:tgtEl>
                                      </p:cBhvr>
                                    </p:animEffect>
                                  </p:childTnLst>
                                </p:cTn>
                              </p:par>
                              <p:par>
                                <p:cTn id="104" presetID="22" presetClass="entr" presetSubtype="4" fill="hold" grpId="0" nodeType="withEffect">
                                  <p:stCondLst>
                                    <p:cond delay="0"/>
                                  </p:stCondLst>
                                  <p:childTnLst>
                                    <p:set>
                                      <p:cBhvr>
                                        <p:cTn id="105" dur="1" fill="hold">
                                          <p:stCondLst>
                                            <p:cond delay="0"/>
                                          </p:stCondLst>
                                        </p:cTn>
                                        <p:tgtEl>
                                          <p:spTgt spid="4131"/>
                                        </p:tgtEl>
                                        <p:attrNameLst>
                                          <p:attrName>style.visibility</p:attrName>
                                        </p:attrNameLst>
                                      </p:cBhvr>
                                      <p:to>
                                        <p:strVal val="visible"/>
                                      </p:to>
                                    </p:set>
                                    <p:animEffect transition="in" filter="wipe(down)">
                                      <p:cBhvr>
                                        <p:cTn id="106" dur="500"/>
                                        <p:tgtEl>
                                          <p:spTgt spid="4131"/>
                                        </p:tgtEl>
                                      </p:cBhvr>
                                    </p:animEffect>
                                  </p:childTnLst>
                                </p:cTn>
                              </p:par>
                              <p:par>
                                <p:cTn id="107" presetID="22" presetClass="entr" presetSubtype="4" fill="hold" grpId="0" nodeType="withEffect">
                                  <p:stCondLst>
                                    <p:cond delay="0"/>
                                  </p:stCondLst>
                                  <p:childTnLst>
                                    <p:set>
                                      <p:cBhvr>
                                        <p:cTn id="108" dur="1" fill="hold">
                                          <p:stCondLst>
                                            <p:cond delay="0"/>
                                          </p:stCondLst>
                                        </p:cTn>
                                        <p:tgtEl>
                                          <p:spTgt spid="4132"/>
                                        </p:tgtEl>
                                        <p:attrNameLst>
                                          <p:attrName>style.visibility</p:attrName>
                                        </p:attrNameLst>
                                      </p:cBhvr>
                                      <p:to>
                                        <p:strVal val="visible"/>
                                      </p:to>
                                    </p:set>
                                    <p:animEffect transition="in" filter="wipe(down)">
                                      <p:cBhvr>
                                        <p:cTn id="109" dur="500"/>
                                        <p:tgtEl>
                                          <p:spTgt spid="4132"/>
                                        </p:tgtEl>
                                      </p:cBhvr>
                                    </p:animEffect>
                                  </p:childTnLst>
                                </p:cTn>
                              </p:par>
                              <p:par>
                                <p:cTn id="110" presetID="22" presetClass="entr" presetSubtype="4" fill="hold" grpId="0" nodeType="withEffect">
                                  <p:stCondLst>
                                    <p:cond delay="0"/>
                                  </p:stCondLst>
                                  <p:childTnLst>
                                    <p:set>
                                      <p:cBhvr>
                                        <p:cTn id="111" dur="1" fill="hold">
                                          <p:stCondLst>
                                            <p:cond delay="0"/>
                                          </p:stCondLst>
                                        </p:cTn>
                                        <p:tgtEl>
                                          <p:spTgt spid="4133"/>
                                        </p:tgtEl>
                                        <p:attrNameLst>
                                          <p:attrName>style.visibility</p:attrName>
                                        </p:attrNameLst>
                                      </p:cBhvr>
                                      <p:to>
                                        <p:strVal val="visible"/>
                                      </p:to>
                                    </p:set>
                                    <p:animEffect transition="in" filter="wipe(down)">
                                      <p:cBhvr>
                                        <p:cTn id="112" dur="500"/>
                                        <p:tgtEl>
                                          <p:spTgt spid="4133"/>
                                        </p:tgtEl>
                                      </p:cBhvr>
                                    </p:animEffect>
                                  </p:childTnLst>
                                </p:cTn>
                              </p:par>
                              <p:par>
                                <p:cTn id="113" presetID="22" presetClass="entr" presetSubtype="4" fill="hold" grpId="0" nodeType="withEffect">
                                  <p:stCondLst>
                                    <p:cond delay="0"/>
                                  </p:stCondLst>
                                  <p:childTnLst>
                                    <p:set>
                                      <p:cBhvr>
                                        <p:cTn id="114" dur="1" fill="hold">
                                          <p:stCondLst>
                                            <p:cond delay="0"/>
                                          </p:stCondLst>
                                        </p:cTn>
                                        <p:tgtEl>
                                          <p:spTgt spid="4134"/>
                                        </p:tgtEl>
                                        <p:attrNameLst>
                                          <p:attrName>style.visibility</p:attrName>
                                        </p:attrNameLst>
                                      </p:cBhvr>
                                      <p:to>
                                        <p:strVal val="visible"/>
                                      </p:to>
                                    </p:set>
                                    <p:animEffect transition="in" filter="wipe(down)">
                                      <p:cBhvr>
                                        <p:cTn id="115" dur="500"/>
                                        <p:tgtEl>
                                          <p:spTgt spid="4134"/>
                                        </p:tgtEl>
                                      </p:cBhvr>
                                    </p:animEffect>
                                  </p:childTnLst>
                                </p:cTn>
                              </p:par>
                              <p:par>
                                <p:cTn id="116" presetID="22" presetClass="entr" presetSubtype="4" fill="hold" grpId="0" nodeType="withEffect">
                                  <p:stCondLst>
                                    <p:cond delay="0"/>
                                  </p:stCondLst>
                                  <p:childTnLst>
                                    <p:set>
                                      <p:cBhvr>
                                        <p:cTn id="117" dur="1" fill="hold">
                                          <p:stCondLst>
                                            <p:cond delay="0"/>
                                          </p:stCondLst>
                                        </p:cTn>
                                        <p:tgtEl>
                                          <p:spTgt spid="4135"/>
                                        </p:tgtEl>
                                        <p:attrNameLst>
                                          <p:attrName>style.visibility</p:attrName>
                                        </p:attrNameLst>
                                      </p:cBhvr>
                                      <p:to>
                                        <p:strVal val="visible"/>
                                      </p:to>
                                    </p:set>
                                    <p:animEffect transition="in" filter="wipe(down)">
                                      <p:cBhvr>
                                        <p:cTn id="118" dur="500"/>
                                        <p:tgtEl>
                                          <p:spTgt spid="4135"/>
                                        </p:tgtEl>
                                      </p:cBhvr>
                                    </p:animEffect>
                                  </p:childTnLst>
                                </p:cTn>
                              </p:par>
                              <p:par>
                                <p:cTn id="119" presetID="22" presetClass="entr" presetSubtype="4" fill="hold" grpId="0" nodeType="withEffect">
                                  <p:stCondLst>
                                    <p:cond delay="0"/>
                                  </p:stCondLst>
                                  <p:childTnLst>
                                    <p:set>
                                      <p:cBhvr>
                                        <p:cTn id="120" dur="1" fill="hold">
                                          <p:stCondLst>
                                            <p:cond delay="0"/>
                                          </p:stCondLst>
                                        </p:cTn>
                                        <p:tgtEl>
                                          <p:spTgt spid="4136"/>
                                        </p:tgtEl>
                                        <p:attrNameLst>
                                          <p:attrName>style.visibility</p:attrName>
                                        </p:attrNameLst>
                                      </p:cBhvr>
                                      <p:to>
                                        <p:strVal val="visible"/>
                                      </p:to>
                                    </p:set>
                                    <p:animEffect transition="in" filter="wipe(down)">
                                      <p:cBhvr>
                                        <p:cTn id="121" dur="500"/>
                                        <p:tgtEl>
                                          <p:spTgt spid="4136"/>
                                        </p:tgtEl>
                                      </p:cBhvr>
                                    </p:animEffect>
                                  </p:childTnLst>
                                </p:cTn>
                              </p:par>
                              <p:par>
                                <p:cTn id="122" presetID="22" presetClass="entr" presetSubtype="4" fill="hold" grpId="0" nodeType="withEffect">
                                  <p:stCondLst>
                                    <p:cond delay="0"/>
                                  </p:stCondLst>
                                  <p:childTnLst>
                                    <p:set>
                                      <p:cBhvr>
                                        <p:cTn id="123" dur="1" fill="hold">
                                          <p:stCondLst>
                                            <p:cond delay="0"/>
                                          </p:stCondLst>
                                        </p:cTn>
                                        <p:tgtEl>
                                          <p:spTgt spid="4137"/>
                                        </p:tgtEl>
                                        <p:attrNameLst>
                                          <p:attrName>style.visibility</p:attrName>
                                        </p:attrNameLst>
                                      </p:cBhvr>
                                      <p:to>
                                        <p:strVal val="visible"/>
                                      </p:to>
                                    </p:set>
                                    <p:animEffect transition="in" filter="wipe(down)">
                                      <p:cBhvr>
                                        <p:cTn id="124" dur="500"/>
                                        <p:tgtEl>
                                          <p:spTgt spid="4137"/>
                                        </p:tgtEl>
                                      </p:cBhvr>
                                    </p:animEffect>
                                  </p:childTnLst>
                                </p:cTn>
                              </p:par>
                              <p:par>
                                <p:cTn id="125" presetID="22" presetClass="entr" presetSubtype="4" fill="hold" grpId="0" nodeType="withEffect">
                                  <p:stCondLst>
                                    <p:cond delay="0"/>
                                  </p:stCondLst>
                                  <p:childTnLst>
                                    <p:set>
                                      <p:cBhvr>
                                        <p:cTn id="126" dur="1" fill="hold">
                                          <p:stCondLst>
                                            <p:cond delay="0"/>
                                          </p:stCondLst>
                                        </p:cTn>
                                        <p:tgtEl>
                                          <p:spTgt spid="4138"/>
                                        </p:tgtEl>
                                        <p:attrNameLst>
                                          <p:attrName>style.visibility</p:attrName>
                                        </p:attrNameLst>
                                      </p:cBhvr>
                                      <p:to>
                                        <p:strVal val="visible"/>
                                      </p:to>
                                    </p:set>
                                    <p:animEffect transition="in" filter="wipe(down)">
                                      <p:cBhvr>
                                        <p:cTn id="127" dur="500"/>
                                        <p:tgtEl>
                                          <p:spTgt spid="4138"/>
                                        </p:tgtEl>
                                      </p:cBhvr>
                                    </p:animEffect>
                                  </p:childTnLst>
                                </p:cTn>
                              </p:par>
                              <p:par>
                                <p:cTn id="128" presetID="22" presetClass="entr" presetSubtype="4" fill="hold" nodeType="withEffect">
                                  <p:stCondLst>
                                    <p:cond delay="0"/>
                                  </p:stCondLst>
                                  <p:childTnLst>
                                    <p:set>
                                      <p:cBhvr>
                                        <p:cTn id="129" dur="1" fill="hold">
                                          <p:stCondLst>
                                            <p:cond delay="0"/>
                                          </p:stCondLst>
                                        </p:cTn>
                                        <p:tgtEl>
                                          <p:spTgt spid="49"/>
                                        </p:tgtEl>
                                        <p:attrNameLst>
                                          <p:attrName>style.visibility</p:attrName>
                                        </p:attrNameLst>
                                      </p:cBhvr>
                                      <p:to>
                                        <p:strVal val="visible"/>
                                      </p:to>
                                    </p:set>
                                    <p:animEffect transition="in" filter="wipe(down)">
                                      <p:cBhvr>
                                        <p:cTn id="130" dur="500"/>
                                        <p:tgtEl>
                                          <p:spTgt spid="49"/>
                                        </p:tgtEl>
                                      </p:cBhvr>
                                    </p:animEffect>
                                  </p:childTnLst>
                                </p:cTn>
                              </p:par>
                              <p:par>
                                <p:cTn id="131" presetID="22" presetClass="entr" presetSubtype="4" fill="hold" nodeType="withEffect">
                                  <p:stCondLst>
                                    <p:cond delay="0"/>
                                  </p:stCondLst>
                                  <p:childTnLst>
                                    <p:set>
                                      <p:cBhvr>
                                        <p:cTn id="132" dur="1" fill="hold">
                                          <p:stCondLst>
                                            <p:cond delay="0"/>
                                          </p:stCondLst>
                                        </p:cTn>
                                        <p:tgtEl>
                                          <p:spTgt spid="51"/>
                                        </p:tgtEl>
                                        <p:attrNameLst>
                                          <p:attrName>style.visibility</p:attrName>
                                        </p:attrNameLst>
                                      </p:cBhvr>
                                      <p:to>
                                        <p:strVal val="visible"/>
                                      </p:to>
                                    </p:set>
                                    <p:animEffect transition="in" filter="wipe(down)">
                                      <p:cBhvr>
                                        <p:cTn id="133" dur="500"/>
                                        <p:tgtEl>
                                          <p:spTgt spid="51"/>
                                        </p:tgtEl>
                                      </p:cBhvr>
                                    </p:animEffect>
                                  </p:childTnLst>
                                </p:cTn>
                              </p:par>
                              <p:par>
                                <p:cTn id="134" presetID="22" presetClass="entr" presetSubtype="4" fill="hold" nodeType="withEffect">
                                  <p:stCondLst>
                                    <p:cond delay="0"/>
                                  </p:stCondLst>
                                  <p:childTnLst>
                                    <p:set>
                                      <p:cBhvr>
                                        <p:cTn id="135" dur="1" fill="hold">
                                          <p:stCondLst>
                                            <p:cond delay="0"/>
                                          </p:stCondLst>
                                        </p:cTn>
                                        <p:tgtEl>
                                          <p:spTgt spid="53"/>
                                        </p:tgtEl>
                                        <p:attrNameLst>
                                          <p:attrName>style.visibility</p:attrName>
                                        </p:attrNameLst>
                                      </p:cBhvr>
                                      <p:to>
                                        <p:strVal val="visible"/>
                                      </p:to>
                                    </p:set>
                                    <p:animEffect transition="in" filter="wipe(down)">
                                      <p:cBhvr>
                                        <p:cTn id="136"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p:bldP spid="4100" grpId="0"/>
      <p:bldP spid="4101" grpId="0"/>
      <p:bldP spid="4102" grpId="0"/>
      <p:bldP spid="4103" grpId="0"/>
      <p:bldP spid="4104" grpId="0"/>
      <p:bldP spid="4105" grpId="0"/>
      <p:bldP spid="4106" grpId="0"/>
      <p:bldP spid="4107" grpId="0" animBg="1"/>
      <p:bldP spid="4108" grpId="0" animBg="1"/>
      <p:bldP spid="4109" grpId="0" animBg="1"/>
      <p:bldP spid="4110" grpId="0" animBg="1"/>
      <p:bldP spid="4111" grpId="0" animBg="1"/>
      <p:bldP spid="4112" grpId="0" animBg="1"/>
      <p:bldP spid="4113" grpId="0" animBg="1"/>
      <p:bldP spid="4114" grpId="0"/>
      <p:bldP spid="4115" grpId="0" animBg="1"/>
      <p:bldP spid="4116" grpId="0" animBg="1"/>
      <p:bldP spid="4117" grpId="0" animBg="1"/>
      <p:bldP spid="4118" grpId="0" animBg="1"/>
      <p:bldP spid="4119" grpId="0" animBg="1"/>
      <p:bldP spid="4120" grpId="0" animBg="1"/>
      <p:bldP spid="4121" grpId="0" animBg="1"/>
      <p:bldP spid="4122" grpId="0" animBg="1"/>
      <p:bldP spid="4123" grpId="0" animBg="1"/>
      <p:bldP spid="4124" grpId="0" animBg="1"/>
      <p:bldP spid="4125" grpId="0" animBg="1"/>
      <p:bldP spid="4126" grpId="0" animBg="1"/>
      <p:bldP spid="4127" grpId="0" animBg="1"/>
      <p:bldP spid="4128" grpId="0" animBg="1"/>
      <p:bldP spid="4129" grpId="0" animBg="1"/>
      <p:bldP spid="4130" grpId="0" animBg="1"/>
      <p:bldP spid="4131" grpId="0" animBg="1"/>
      <p:bldP spid="4132" grpId="0" animBg="1"/>
      <p:bldP spid="4133" grpId="0" animBg="1"/>
      <p:bldP spid="4134" grpId="0" animBg="1"/>
      <p:bldP spid="4135" grpId="0" animBg="1"/>
      <p:bldP spid="4136" grpId="0" animBg="1"/>
      <p:bldP spid="4137" grpId="0" animBg="1"/>
      <p:bldP spid="413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4"/>
          <p:cNvSpPr txBox="1">
            <a:spLocks noChangeArrowheads="1"/>
          </p:cNvSpPr>
          <p:nvPr/>
        </p:nvSpPr>
        <p:spPr bwMode="auto">
          <a:xfrm>
            <a:off x="1763688" y="692150"/>
            <a:ext cx="5184576" cy="461665"/>
          </a:xfrm>
          <a:prstGeom prst="rect">
            <a:avLst/>
          </a:prstGeom>
          <a:noFill/>
          <a:ln w="9525">
            <a:noFill/>
            <a:miter lim="800000"/>
            <a:headEnd/>
            <a:tailEnd/>
          </a:ln>
        </p:spPr>
        <p:txBody>
          <a:bodyPr wrap="square">
            <a:spAutoFit/>
          </a:bodyPr>
          <a:lstStyle/>
          <a:p>
            <a:pPr algn="ctr">
              <a:spcBef>
                <a:spcPct val="50000"/>
              </a:spcBef>
            </a:pPr>
            <a:r>
              <a:rPr lang="id-ID" sz="2400" b="1" dirty="0" smtClean="0"/>
              <a:t>Sanctions and Arbitration</a:t>
            </a:r>
            <a:endParaRPr lang="id-ID" sz="2400" b="1" dirty="0"/>
          </a:p>
        </p:txBody>
      </p:sp>
      <p:sp>
        <p:nvSpPr>
          <p:cNvPr id="28675" name="Text Box 5"/>
          <p:cNvSpPr txBox="1">
            <a:spLocks noChangeArrowheads="1"/>
          </p:cNvSpPr>
          <p:nvPr/>
        </p:nvSpPr>
        <p:spPr bwMode="auto">
          <a:xfrm>
            <a:off x="684213" y="1525588"/>
            <a:ext cx="7632700" cy="3477875"/>
          </a:xfrm>
          <a:prstGeom prst="rect">
            <a:avLst/>
          </a:prstGeom>
          <a:noFill/>
          <a:ln w="9525">
            <a:noFill/>
            <a:miter lim="800000"/>
            <a:headEnd/>
            <a:tailEnd/>
          </a:ln>
        </p:spPr>
        <p:txBody>
          <a:bodyPr>
            <a:spAutoFit/>
          </a:bodyPr>
          <a:lstStyle/>
          <a:p>
            <a:pPr marL="342900" indent="-342900" algn="just">
              <a:spcBef>
                <a:spcPct val="50000"/>
              </a:spcBef>
              <a:buFont typeface="+mj-lt"/>
              <a:buAutoNum type="arabicPeriod"/>
            </a:pPr>
            <a:r>
              <a:rPr lang="id-ID" sz="2000" dirty="0"/>
              <a:t>Pelanggar mendpat sanksi dari mulai sanksi ringan sampai sanksi berat, tergtantung jenis dan frekuensi melakukan pelanggaran</a:t>
            </a:r>
          </a:p>
          <a:p>
            <a:pPr marL="342900" indent="-342900" algn="just">
              <a:spcBef>
                <a:spcPct val="50000"/>
              </a:spcBef>
              <a:buFont typeface="+mj-lt"/>
              <a:buAutoNum type="arabicPeriod"/>
            </a:pPr>
            <a:r>
              <a:rPr lang="id-ID" sz="2000" dirty="0"/>
              <a:t>Jenis sanski meliputi: permintaan maaf ke publik, menyita alat pengambil rumput, surat/bukti kemepilikan hak memanfaatkan hutan, pembebanan denda, melaporkan pelanggar ke petugas sampai pada pengadilan. </a:t>
            </a:r>
          </a:p>
          <a:p>
            <a:pPr marL="342900" indent="-342900" algn="just">
              <a:spcBef>
                <a:spcPct val="50000"/>
              </a:spcBef>
              <a:buFont typeface="+mj-lt"/>
              <a:buAutoNum type="arabicPeriod"/>
            </a:pPr>
            <a:r>
              <a:rPr lang="id-ID" sz="2000" dirty="0"/>
              <a:t>Arbitrasi diperlukan untuk menyelelesaikan konflik yang terjadi, terutama bila pelanggaran terjadi karena ada kesalahan pemahaman atas peraturan yang berlaku.</a:t>
            </a:r>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fade">
                                      <p:cBhvr>
                                        <p:cTn id="7" dur="2000"/>
                                        <p:tgtEl>
                                          <p:spTgt spid="286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fade">
                                      <p:cBhvr>
                                        <p:cTn id="12" dur="2000"/>
                                        <p:tgtEl>
                                          <p:spTgt spid="286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fade">
                                      <p:cBhvr>
                                        <p:cTn id="17" dur="2000"/>
                                        <p:tgtEl>
                                          <p:spTgt spid="286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ctrTitle"/>
          </p:nvPr>
        </p:nvSpPr>
        <p:spPr/>
        <p:txBody>
          <a:bodyPr/>
          <a:lstStyle/>
          <a:p>
            <a:r>
              <a:rPr lang="id-ID" dirty="0" smtClean="0"/>
              <a:t>Sekian dan</a:t>
            </a:r>
          </a:p>
        </p:txBody>
      </p:sp>
      <p:sp>
        <p:nvSpPr>
          <p:cNvPr id="29699" name="Subtitle 2"/>
          <p:cNvSpPr>
            <a:spLocks noGrp="1"/>
          </p:cNvSpPr>
          <p:nvPr>
            <p:ph type="subTitle" idx="1"/>
          </p:nvPr>
        </p:nvSpPr>
        <p:spPr/>
        <p:txBody>
          <a:bodyPr/>
          <a:lstStyle/>
          <a:p>
            <a:r>
              <a:rPr lang="id-ID" sz="6600" dirty="0" smtClean="0"/>
              <a:t>SELAMAT UTS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1547664" y="2420888"/>
            <a:ext cx="5616575" cy="1815882"/>
          </a:xfrm>
          <a:prstGeom prst="rect">
            <a:avLst/>
          </a:prstGeom>
          <a:ln>
            <a:headEnd type="none" w="sm" len="sm"/>
            <a:tailEnd type="none" w="sm" len="sm"/>
          </a:ln>
        </p:spPr>
        <p:style>
          <a:lnRef idx="3">
            <a:schemeClr val="lt1"/>
          </a:lnRef>
          <a:fillRef idx="1">
            <a:schemeClr val="accent5"/>
          </a:fillRef>
          <a:effectRef idx="1">
            <a:schemeClr val="accent5"/>
          </a:effectRef>
          <a:fontRef idx="minor">
            <a:schemeClr val="lt1"/>
          </a:fontRef>
        </p:style>
        <p:txBody>
          <a:bodyPr>
            <a:spAutoFit/>
          </a:bodyPr>
          <a:lstStyle/>
          <a:p>
            <a:pPr algn="ctr">
              <a:spcBef>
                <a:spcPct val="50000"/>
              </a:spcBef>
            </a:pPr>
            <a:r>
              <a:rPr lang="id-ID" sz="2800" dirty="0" smtClean="0">
                <a:latin typeface="Tahoma" pitchFamily="34" charset="0"/>
              </a:rPr>
              <a:t>Aplikasi </a:t>
            </a:r>
            <a:r>
              <a:rPr lang="id-ID" sz="2800" dirty="0">
                <a:latin typeface="Tahoma" pitchFamily="34" charset="0"/>
              </a:rPr>
              <a:t>Kerangka Analisis Kelembagaan Pengelolaan </a:t>
            </a:r>
            <a:r>
              <a:rPr lang="id-ID" sz="2800" dirty="0" smtClean="0">
                <a:latin typeface="Tahoma" pitchFamily="34" charset="0"/>
              </a:rPr>
              <a:t>CPRs I: </a:t>
            </a:r>
            <a:r>
              <a:rPr lang="en-US" sz="2800" dirty="0" err="1" smtClean="0">
                <a:latin typeface="Tahoma" pitchFamily="34" charset="0"/>
              </a:rPr>
              <a:t>Kawasan</a:t>
            </a:r>
            <a:r>
              <a:rPr lang="en-US" sz="2800" dirty="0" smtClean="0">
                <a:latin typeface="Tahoma" pitchFamily="34" charset="0"/>
              </a:rPr>
              <a:t> </a:t>
            </a:r>
            <a:r>
              <a:rPr lang="en-US" sz="2800" dirty="0" err="1" smtClean="0">
                <a:latin typeface="Tahoma" pitchFamily="34" charset="0"/>
              </a:rPr>
              <a:t>Konservasi</a:t>
            </a:r>
            <a:r>
              <a:rPr lang="en-US" sz="2800" dirty="0" smtClean="0">
                <a:latin typeface="Tahoma" pitchFamily="34" charset="0"/>
              </a:rPr>
              <a:t>  </a:t>
            </a:r>
            <a:r>
              <a:rPr lang="en-US" sz="2800" dirty="0" err="1" smtClean="0">
                <a:latin typeface="Tahoma" pitchFamily="34" charset="0"/>
              </a:rPr>
              <a:t>Terumbu</a:t>
            </a:r>
            <a:r>
              <a:rPr lang="en-US" sz="2800" dirty="0" smtClean="0">
                <a:latin typeface="Tahoma" pitchFamily="34" charset="0"/>
              </a:rPr>
              <a:t> </a:t>
            </a:r>
            <a:r>
              <a:rPr lang="en-US" sz="2800" dirty="0" err="1" smtClean="0">
                <a:latin typeface="Tahoma" pitchFamily="34" charset="0"/>
              </a:rPr>
              <a:t>Karang</a:t>
            </a:r>
            <a:r>
              <a:rPr lang="en-US" sz="2800" dirty="0" smtClean="0">
                <a:latin typeface="Tahoma" pitchFamily="34" charset="0"/>
              </a:rPr>
              <a:t> </a:t>
            </a:r>
            <a:endParaRPr lang="en-GB" sz="2800" dirty="0">
              <a:latin typeface="Tahoma"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458">
                                            <p:bg/>
                                          </p:spTgt>
                                        </p:tgtEl>
                                        <p:attrNameLst>
                                          <p:attrName>style.visibility</p:attrName>
                                        </p:attrNameLst>
                                      </p:cBhvr>
                                      <p:to>
                                        <p:strVal val="visible"/>
                                      </p:to>
                                    </p:set>
                                    <p:animEffect transition="in" filter="wipe(down)">
                                      <p:cBhvr>
                                        <p:cTn id="7" dur="500"/>
                                        <p:tgtEl>
                                          <p:spTgt spid="19458">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9458">
                                            <p:txEl>
                                              <p:pRg st="0" end="0"/>
                                            </p:txEl>
                                          </p:spTgt>
                                        </p:tgtEl>
                                        <p:attrNameLst>
                                          <p:attrName>style.visibility</p:attrName>
                                        </p:attrNameLst>
                                      </p:cBhvr>
                                      <p:to>
                                        <p:strVal val="visible"/>
                                      </p:to>
                                    </p:set>
                                    <p:animEffect transition="in" filter="wipe(down)">
                                      <p:cBhvr>
                                        <p:cTn id="12" dur="500"/>
                                        <p:tgtEl>
                                          <p:spTgt spid="194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
          <p:cNvSpPr txBox="1">
            <a:spLocks noChangeArrowheads="1"/>
          </p:cNvSpPr>
          <p:nvPr/>
        </p:nvSpPr>
        <p:spPr bwMode="auto">
          <a:xfrm>
            <a:off x="971600" y="1182688"/>
            <a:ext cx="7458025" cy="5293757"/>
          </a:xfrm>
          <a:prstGeom prst="rect">
            <a:avLst/>
          </a:prstGeom>
          <a:noFill/>
          <a:ln w="9525">
            <a:noFill/>
            <a:miter lim="800000"/>
            <a:headEnd/>
            <a:tailEnd/>
          </a:ln>
        </p:spPr>
        <p:txBody>
          <a:bodyPr wrap="square">
            <a:spAutoFit/>
          </a:bodyPr>
          <a:lstStyle/>
          <a:p>
            <a:pPr algn="just">
              <a:spcBef>
                <a:spcPts val="1200"/>
              </a:spcBef>
              <a:spcAft>
                <a:spcPts val="1200"/>
              </a:spcAft>
            </a:pPr>
            <a:r>
              <a:rPr lang="en-US" sz="2000" dirty="0"/>
              <a:t>Taman </a:t>
            </a:r>
            <a:r>
              <a:rPr lang="en-US" sz="2000" dirty="0" err="1"/>
              <a:t>wisata</a:t>
            </a:r>
            <a:r>
              <a:rPr lang="en-US" sz="2000" dirty="0"/>
              <a:t> </a:t>
            </a:r>
            <a:r>
              <a:rPr lang="en-US" sz="2000" dirty="0" err="1"/>
              <a:t>alam</a:t>
            </a:r>
            <a:r>
              <a:rPr lang="en-US" sz="2000" dirty="0"/>
              <a:t> </a:t>
            </a:r>
            <a:r>
              <a:rPr lang="en-US" sz="2000" dirty="0" err="1"/>
              <a:t>laut</a:t>
            </a:r>
            <a:r>
              <a:rPr lang="en-US" sz="2000" dirty="0"/>
              <a:t> </a:t>
            </a:r>
            <a:r>
              <a:rPr lang="en-US" sz="2000" dirty="0" err="1"/>
              <a:t>Gili</a:t>
            </a:r>
            <a:r>
              <a:rPr lang="en-US" sz="2000" dirty="0"/>
              <a:t> Indah </a:t>
            </a:r>
            <a:r>
              <a:rPr lang="en-US" sz="2000" dirty="0" err="1"/>
              <a:t>terletak</a:t>
            </a:r>
            <a:r>
              <a:rPr lang="en-US" sz="2000" dirty="0"/>
              <a:t> </a:t>
            </a:r>
            <a:r>
              <a:rPr lang="en-US" sz="2000" dirty="0" err="1"/>
              <a:t>di</a:t>
            </a:r>
            <a:r>
              <a:rPr lang="en-US" sz="2000" dirty="0"/>
              <a:t> </a:t>
            </a:r>
            <a:r>
              <a:rPr lang="en-US" sz="2000" dirty="0" err="1"/>
              <a:t>Kabupaten</a:t>
            </a:r>
            <a:r>
              <a:rPr lang="en-US" sz="2000" dirty="0"/>
              <a:t> Lombok Barat. </a:t>
            </a:r>
            <a:r>
              <a:rPr lang="en-US" sz="2000" dirty="0" err="1"/>
              <a:t>Merupakan</a:t>
            </a:r>
            <a:r>
              <a:rPr lang="en-US" sz="2000" dirty="0"/>
              <a:t> </a:t>
            </a:r>
            <a:r>
              <a:rPr lang="en-US" sz="2000" dirty="0" err="1"/>
              <a:t>kawasan</a:t>
            </a:r>
            <a:r>
              <a:rPr lang="en-US" sz="2000" dirty="0"/>
              <a:t> </a:t>
            </a:r>
            <a:r>
              <a:rPr lang="en-US" sz="2000" dirty="0" err="1"/>
              <a:t>tiga</a:t>
            </a:r>
            <a:r>
              <a:rPr lang="en-US" sz="2000" dirty="0"/>
              <a:t> </a:t>
            </a:r>
            <a:r>
              <a:rPr lang="en-US" sz="2000" dirty="0" err="1"/>
              <a:t>pulau</a:t>
            </a:r>
            <a:r>
              <a:rPr lang="en-US" sz="2000" dirty="0"/>
              <a:t> </a:t>
            </a:r>
            <a:r>
              <a:rPr lang="en-US" sz="2000" dirty="0" err="1"/>
              <a:t>kecil</a:t>
            </a:r>
            <a:r>
              <a:rPr lang="en-US" sz="2000" dirty="0"/>
              <a:t> </a:t>
            </a:r>
            <a:r>
              <a:rPr lang="en-US" sz="2000" dirty="0" err="1"/>
              <a:t>dengan</a:t>
            </a:r>
            <a:r>
              <a:rPr lang="en-US" sz="2000" dirty="0"/>
              <a:t> </a:t>
            </a:r>
            <a:r>
              <a:rPr lang="en-US" sz="2000" dirty="0" err="1"/>
              <a:t>luas</a:t>
            </a:r>
            <a:r>
              <a:rPr lang="en-US" sz="2000" dirty="0"/>
              <a:t> </a:t>
            </a:r>
            <a:r>
              <a:rPr lang="en-US" sz="2000" dirty="0" err="1"/>
              <a:t>daratan</a:t>
            </a:r>
            <a:r>
              <a:rPr lang="en-US" sz="2000" dirty="0"/>
              <a:t> </a:t>
            </a:r>
            <a:r>
              <a:rPr lang="en-US" sz="2000" dirty="0" err="1"/>
              <a:t>dan</a:t>
            </a:r>
            <a:r>
              <a:rPr lang="en-US" sz="2000" dirty="0"/>
              <a:t> </a:t>
            </a:r>
            <a:r>
              <a:rPr lang="en-US" sz="2000" dirty="0" err="1"/>
              <a:t>lautan</a:t>
            </a:r>
            <a:r>
              <a:rPr lang="en-US" sz="2000" dirty="0"/>
              <a:t> </a:t>
            </a:r>
            <a:r>
              <a:rPr lang="en-US" sz="2000" dirty="0" err="1"/>
              <a:t>sekitar</a:t>
            </a:r>
            <a:r>
              <a:rPr lang="en-US" sz="2000" dirty="0"/>
              <a:t> 3000 </a:t>
            </a:r>
            <a:r>
              <a:rPr lang="en-US" sz="2000" dirty="0" err="1"/>
              <a:t>hektar</a:t>
            </a:r>
            <a:r>
              <a:rPr lang="en-US" sz="2000" dirty="0"/>
              <a:t>. </a:t>
            </a:r>
            <a:r>
              <a:rPr lang="en-US" sz="2000" dirty="0" err="1"/>
              <a:t>Sebagai</a:t>
            </a:r>
            <a:r>
              <a:rPr lang="en-US" sz="2000" dirty="0"/>
              <a:t> </a:t>
            </a:r>
            <a:r>
              <a:rPr lang="en-US" sz="2000" dirty="0" err="1"/>
              <a:t>taman</a:t>
            </a:r>
            <a:r>
              <a:rPr lang="en-US" sz="2000" dirty="0"/>
              <a:t> </a:t>
            </a:r>
            <a:r>
              <a:rPr lang="en-US" sz="2000" dirty="0" err="1"/>
              <a:t>wisata</a:t>
            </a:r>
            <a:r>
              <a:rPr lang="en-US" sz="2000" dirty="0"/>
              <a:t> </a:t>
            </a:r>
            <a:r>
              <a:rPr lang="en-US" sz="2000" dirty="0" err="1"/>
              <a:t>alam</a:t>
            </a:r>
            <a:r>
              <a:rPr lang="en-US" sz="2000" dirty="0"/>
              <a:t> </a:t>
            </a:r>
            <a:r>
              <a:rPr lang="en-US" sz="2000" dirty="0" err="1"/>
              <a:t>laut</a:t>
            </a:r>
            <a:r>
              <a:rPr lang="en-US" sz="2000" dirty="0"/>
              <a:t>, </a:t>
            </a:r>
            <a:r>
              <a:rPr lang="en-US" sz="2000" dirty="0" err="1"/>
              <a:t>kawasan</a:t>
            </a:r>
            <a:r>
              <a:rPr lang="en-US" sz="2000" dirty="0"/>
              <a:t> </a:t>
            </a:r>
            <a:r>
              <a:rPr lang="en-US" sz="2000" dirty="0" err="1"/>
              <a:t>ini</a:t>
            </a:r>
            <a:r>
              <a:rPr lang="en-US" sz="2000" dirty="0"/>
              <a:t> </a:t>
            </a:r>
            <a:r>
              <a:rPr lang="en-US" sz="2000" dirty="0" err="1"/>
              <a:t>merupakan</a:t>
            </a:r>
            <a:r>
              <a:rPr lang="en-US" sz="2000" dirty="0"/>
              <a:t> </a:t>
            </a:r>
            <a:r>
              <a:rPr lang="en-US" sz="2000" dirty="0" err="1"/>
              <a:t>daerah</a:t>
            </a:r>
            <a:r>
              <a:rPr lang="en-US" sz="2000" dirty="0"/>
              <a:t> </a:t>
            </a:r>
            <a:r>
              <a:rPr lang="en-US" sz="2000" dirty="0" err="1"/>
              <a:t>konservasi</a:t>
            </a:r>
            <a:r>
              <a:rPr lang="en-US" sz="2000" dirty="0"/>
              <a:t> </a:t>
            </a:r>
            <a:r>
              <a:rPr lang="en-US" sz="2000" dirty="0" err="1"/>
              <a:t>berdasarkan</a:t>
            </a:r>
            <a:r>
              <a:rPr lang="en-US" sz="2000" dirty="0"/>
              <a:t> UU, PP </a:t>
            </a:r>
            <a:r>
              <a:rPr lang="en-US" sz="2000" dirty="0" err="1"/>
              <a:t>maupun</a:t>
            </a:r>
            <a:r>
              <a:rPr lang="en-US" sz="2000" dirty="0"/>
              <a:t> </a:t>
            </a:r>
            <a:r>
              <a:rPr lang="en-US" sz="2000" dirty="0" err="1"/>
              <a:t>keputusan</a:t>
            </a:r>
            <a:r>
              <a:rPr lang="en-US" sz="2000" dirty="0"/>
              <a:t> </a:t>
            </a:r>
            <a:r>
              <a:rPr lang="en-US" sz="2000" dirty="0" err="1"/>
              <a:t>menteri</a:t>
            </a:r>
            <a:r>
              <a:rPr lang="en-US" sz="2000" dirty="0"/>
              <a:t> </a:t>
            </a:r>
            <a:r>
              <a:rPr lang="en-US" sz="2000" dirty="0" err="1"/>
              <a:t>kehutanan</a:t>
            </a:r>
            <a:r>
              <a:rPr lang="en-US" sz="2000" dirty="0"/>
              <a:t>. </a:t>
            </a:r>
            <a:r>
              <a:rPr lang="en-US" sz="2000" dirty="0" err="1"/>
              <a:t>Pelaksanaan</a:t>
            </a:r>
            <a:r>
              <a:rPr lang="en-US" sz="2000" dirty="0"/>
              <a:t>  </a:t>
            </a:r>
            <a:r>
              <a:rPr lang="en-US" sz="2000" dirty="0" err="1"/>
              <a:t>teknis</a:t>
            </a:r>
            <a:r>
              <a:rPr lang="en-US" sz="2000" dirty="0"/>
              <a:t> </a:t>
            </a:r>
            <a:r>
              <a:rPr lang="en-US" sz="2000" dirty="0" err="1"/>
              <a:t>kegiatan</a:t>
            </a:r>
            <a:r>
              <a:rPr lang="en-US" sz="2000" dirty="0"/>
              <a:t> </a:t>
            </a:r>
            <a:r>
              <a:rPr lang="en-US" sz="2000" dirty="0" err="1"/>
              <a:t>konservasi</a:t>
            </a:r>
            <a:r>
              <a:rPr lang="en-US" sz="2000" dirty="0"/>
              <a:t> </a:t>
            </a:r>
            <a:r>
              <a:rPr lang="en-US" sz="2000" dirty="0" err="1"/>
              <a:t>dilakukan</a:t>
            </a:r>
            <a:r>
              <a:rPr lang="en-US" sz="2000" dirty="0"/>
              <a:t> </a:t>
            </a:r>
            <a:r>
              <a:rPr lang="en-US" sz="2000" dirty="0" err="1"/>
              <a:t>oleh</a:t>
            </a:r>
            <a:r>
              <a:rPr lang="en-US" sz="2000" dirty="0"/>
              <a:t> BKSDA, </a:t>
            </a:r>
            <a:r>
              <a:rPr lang="en-US" sz="2000" dirty="0" err="1" smtClean="0"/>
              <a:t>lemabag</a:t>
            </a:r>
            <a:r>
              <a:rPr lang="id-ID" sz="2000" dirty="0" smtClean="0"/>
              <a:t>a</a:t>
            </a:r>
            <a:r>
              <a:rPr lang="en-US" sz="2000" dirty="0" smtClean="0"/>
              <a:t> </a:t>
            </a:r>
            <a:r>
              <a:rPr lang="en-US" sz="2000" dirty="0" err="1"/>
              <a:t>teknis</a:t>
            </a:r>
            <a:r>
              <a:rPr lang="en-US" sz="2000" dirty="0"/>
              <a:t> </a:t>
            </a:r>
            <a:r>
              <a:rPr lang="en-US" sz="2000" dirty="0" err="1"/>
              <a:t>departemen</a:t>
            </a:r>
            <a:r>
              <a:rPr lang="en-US" sz="2000" dirty="0"/>
              <a:t> </a:t>
            </a:r>
            <a:r>
              <a:rPr lang="en-US" sz="2000" dirty="0" err="1"/>
              <a:t>kehutanan</a:t>
            </a:r>
            <a:r>
              <a:rPr lang="en-US" sz="2000" dirty="0"/>
              <a:t>. </a:t>
            </a:r>
          </a:p>
          <a:p>
            <a:pPr algn="just">
              <a:spcBef>
                <a:spcPts val="1200"/>
              </a:spcBef>
              <a:spcAft>
                <a:spcPts val="1200"/>
              </a:spcAft>
            </a:pPr>
            <a:r>
              <a:rPr lang="en-US" sz="2000" dirty="0" err="1"/>
              <a:t>Ada</a:t>
            </a:r>
            <a:r>
              <a:rPr lang="en-US" sz="2000" dirty="0"/>
              <a:t> </a:t>
            </a:r>
            <a:r>
              <a:rPr lang="en-US" sz="2000" dirty="0" err="1"/>
              <a:t>dua</a:t>
            </a:r>
            <a:r>
              <a:rPr lang="en-US" sz="2000" dirty="0"/>
              <a:t> </a:t>
            </a:r>
            <a:r>
              <a:rPr lang="en-US" sz="2000" dirty="0" err="1"/>
              <a:t>kegiatan</a:t>
            </a:r>
            <a:r>
              <a:rPr lang="en-US" sz="2000" dirty="0"/>
              <a:t> </a:t>
            </a:r>
            <a:r>
              <a:rPr lang="en-US" sz="2000" dirty="0" err="1"/>
              <a:t>utama</a:t>
            </a:r>
            <a:r>
              <a:rPr lang="en-US" sz="2000" dirty="0"/>
              <a:t> </a:t>
            </a:r>
            <a:r>
              <a:rPr lang="en-US" sz="2000" dirty="0" err="1"/>
              <a:t>masyarakat</a:t>
            </a:r>
            <a:r>
              <a:rPr lang="en-US" sz="2000" dirty="0"/>
              <a:t> </a:t>
            </a:r>
            <a:r>
              <a:rPr lang="en-US" sz="2000" dirty="0" err="1"/>
              <a:t>pesisir</a:t>
            </a:r>
            <a:r>
              <a:rPr lang="en-US" sz="2000" dirty="0"/>
              <a:t> </a:t>
            </a:r>
            <a:r>
              <a:rPr lang="en-US" sz="2000" dirty="0" err="1"/>
              <a:t>dalam</a:t>
            </a:r>
            <a:r>
              <a:rPr lang="en-US" sz="2000" dirty="0"/>
              <a:t> </a:t>
            </a:r>
            <a:r>
              <a:rPr lang="en-US" sz="2000" dirty="0" err="1" smtClean="0"/>
              <a:t>mema</a:t>
            </a:r>
            <a:r>
              <a:rPr lang="id-ID" sz="2000" dirty="0" smtClean="0"/>
              <a:t>n</a:t>
            </a:r>
            <a:r>
              <a:rPr lang="en-US" sz="2000" dirty="0" err="1" smtClean="0"/>
              <a:t>faatkan</a:t>
            </a:r>
            <a:r>
              <a:rPr lang="en-US" sz="2000" dirty="0" smtClean="0"/>
              <a:t> </a:t>
            </a:r>
            <a:r>
              <a:rPr lang="en-US" sz="2000" dirty="0" err="1"/>
              <a:t>kawasan</a:t>
            </a:r>
            <a:r>
              <a:rPr lang="en-US" sz="2000" dirty="0"/>
              <a:t> </a:t>
            </a:r>
            <a:r>
              <a:rPr lang="en-US" sz="2000" dirty="0" err="1"/>
              <a:t>perairan</a:t>
            </a:r>
            <a:r>
              <a:rPr lang="en-US" sz="2000" dirty="0"/>
              <a:t> </a:t>
            </a:r>
            <a:r>
              <a:rPr lang="en-US" sz="2000" dirty="0" err="1"/>
              <a:t>ini</a:t>
            </a:r>
            <a:r>
              <a:rPr lang="en-US" sz="2000" dirty="0"/>
              <a:t>. </a:t>
            </a:r>
            <a:r>
              <a:rPr lang="en-US" sz="2000" dirty="0" err="1"/>
              <a:t>Penangkapan</a:t>
            </a:r>
            <a:r>
              <a:rPr lang="en-US" sz="2000" dirty="0"/>
              <a:t> </a:t>
            </a:r>
            <a:r>
              <a:rPr lang="en-US" sz="2000" dirty="0" err="1"/>
              <a:t>ikan</a:t>
            </a:r>
            <a:r>
              <a:rPr lang="en-US" sz="2000" dirty="0"/>
              <a:t>  </a:t>
            </a:r>
            <a:r>
              <a:rPr lang="en-US" sz="2000" dirty="0" err="1"/>
              <a:t>oleh</a:t>
            </a:r>
            <a:r>
              <a:rPr lang="en-US" sz="2000" dirty="0"/>
              <a:t> </a:t>
            </a:r>
            <a:r>
              <a:rPr lang="en-US" sz="2000" dirty="0" err="1"/>
              <a:t>nelayan</a:t>
            </a:r>
            <a:r>
              <a:rPr lang="en-US" sz="2000" dirty="0"/>
              <a:t> </a:t>
            </a:r>
            <a:r>
              <a:rPr lang="en-US" sz="2000" dirty="0" err="1"/>
              <a:t>dan</a:t>
            </a:r>
            <a:r>
              <a:rPr lang="en-US" sz="2000" dirty="0"/>
              <a:t> </a:t>
            </a:r>
            <a:r>
              <a:rPr lang="en-US" sz="2000" dirty="0" err="1"/>
              <a:t>kegiatan</a:t>
            </a:r>
            <a:r>
              <a:rPr lang="en-US" sz="2000" dirty="0"/>
              <a:t> </a:t>
            </a:r>
            <a:r>
              <a:rPr lang="en-US" sz="2000" dirty="0" err="1"/>
              <a:t>pariwisata</a:t>
            </a:r>
            <a:r>
              <a:rPr lang="en-US" sz="2000" dirty="0"/>
              <a:t>. </a:t>
            </a:r>
            <a:r>
              <a:rPr lang="en-US" sz="2000" dirty="0" err="1"/>
              <a:t>Mulanya</a:t>
            </a:r>
            <a:r>
              <a:rPr lang="en-US" sz="2000" dirty="0"/>
              <a:t> </a:t>
            </a:r>
            <a:r>
              <a:rPr lang="en-US" sz="2000" dirty="0" err="1"/>
              <a:t>kedua</a:t>
            </a:r>
            <a:r>
              <a:rPr lang="en-US" sz="2000" dirty="0"/>
              <a:t> </a:t>
            </a:r>
            <a:r>
              <a:rPr lang="en-US" sz="2000" dirty="0" err="1"/>
              <a:t>kelompok</a:t>
            </a:r>
            <a:r>
              <a:rPr lang="en-US" sz="2000" dirty="0"/>
              <a:t> </a:t>
            </a:r>
            <a:r>
              <a:rPr lang="en-US" sz="2000" dirty="0" err="1"/>
              <a:t>ini</a:t>
            </a:r>
            <a:r>
              <a:rPr lang="en-US" sz="2000" dirty="0"/>
              <a:t> </a:t>
            </a:r>
            <a:r>
              <a:rPr lang="en-US" sz="2000" dirty="0" err="1"/>
              <a:t>saling</a:t>
            </a:r>
            <a:r>
              <a:rPr lang="en-US" sz="2000" dirty="0"/>
              <a:t> </a:t>
            </a:r>
            <a:r>
              <a:rPr lang="en-US" sz="2000" dirty="0" err="1"/>
              <a:t>bertikai</a:t>
            </a:r>
            <a:r>
              <a:rPr lang="en-US" sz="2000" dirty="0"/>
              <a:t> </a:t>
            </a:r>
            <a:r>
              <a:rPr lang="en-US" sz="2000" dirty="0" err="1"/>
              <a:t>karena</a:t>
            </a:r>
            <a:r>
              <a:rPr lang="en-US" sz="2000" dirty="0"/>
              <a:t> </a:t>
            </a:r>
            <a:r>
              <a:rPr lang="en-US" sz="2000" dirty="0" err="1"/>
              <a:t>memiliki</a:t>
            </a:r>
            <a:r>
              <a:rPr lang="en-US" sz="2000" dirty="0"/>
              <a:t> </a:t>
            </a:r>
            <a:r>
              <a:rPr lang="en-US" sz="2000" dirty="0" err="1"/>
              <a:t>kepentingan</a:t>
            </a:r>
            <a:r>
              <a:rPr lang="en-US" sz="2000" dirty="0"/>
              <a:t> yang </a:t>
            </a:r>
            <a:r>
              <a:rPr lang="en-US" sz="2000" dirty="0" err="1"/>
              <a:t>berbeda</a:t>
            </a:r>
            <a:r>
              <a:rPr lang="en-US" sz="2000" dirty="0"/>
              <a:t>. </a:t>
            </a:r>
            <a:r>
              <a:rPr lang="en-US" sz="2000" dirty="0" err="1"/>
              <a:t>Namun</a:t>
            </a:r>
            <a:r>
              <a:rPr lang="en-US" sz="2000" dirty="0"/>
              <a:t>, </a:t>
            </a:r>
            <a:r>
              <a:rPr lang="en-US" sz="2000" dirty="0" err="1"/>
              <a:t>kelembagaan</a:t>
            </a:r>
            <a:r>
              <a:rPr lang="en-US" sz="2000" dirty="0"/>
              <a:t> yang </a:t>
            </a:r>
            <a:r>
              <a:rPr lang="en-US" sz="2000" dirty="0" err="1"/>
              <a:t>ada</a:t>
            </a:r>
            <a:r>
              <a:rPr lang="en-US" sz="2000" dirty="0"/>
              <a:t> </a:t>
            </a:r>
            <a:r>
              <a:rPr lang="en-US" sz="2000" dirty="0" err="1"/>
              <a:t>tidak</a:t>
            </a:r>
            <a:r>
              <a:rPr lang="en-US" sz="2000" dirty="0"/>
              <a:t> </a:t>
            </a:r>
            <a:r>
              <a:rPr lang="en-US" sz="2000" dirty="0" err="1"/>
              <a:t>mampu</a:t>
            </a:r>
            <a:r>
              <a:rPr lang="en-US" sz="2000" dirty="0"/>
              <a:t> </a:t>
            </a:r>
            <a:r>
              <a:rPr lang="en-US" sz="2000" dirty="0" err="1"/>
              <a:t>mengatasi</a:t>
            </a:r>
            <a:r>
              <a:rPr lang="en-US" sz="2000" dirty="0"/>
              <a:t> </a:t>
            </a:r>
            <a:r>
              <a:rPr lang="en-US" sz="2000" dirty="0" err="1"/>
              <a:t>persoalan</a:t>
            </a:r>
            <a:r>
              <a:rPr lang="en-US" sz="2000" dirty="0"/>
              <a:t> </a:t>
            </a:r>
            <a:r>
              <a:rPr lang="en-US" sz="2000" dirty="0" err="1"/>
              <a:t>ini</a:t>
            </a:r>
            <a:r>
              <a:rPr lang="en-US" sz="2000" dirty="0"/>
              <a:t> </a:t>
            </a:r>
            <a:r>
              <a:rPr lang="en-US" sz="2000" dirty="0" err="1"/>
              <a:t>sehingga</a:t>
            </a:r>
            <a:r>
              <a:rPr lang="en-US" sz="2000" dirty="0"/>
              <a:t> </a:t>
            </a:r>
            <a:r>
              <a:rPr lang="en-US" sz="2000" dirty="0" err="1"/>
              <a:t>sumberdaya</a:t>
            </a:r>
            <a:r>
              <a:rPr lang="en-US" sz="2000" dirty="0"/>
              <a:t> </a:t>
            </a:r>
            <a:r>
              <a:rPr lang="en-US" sz="2000" dirty="0" err="1"/>
              <a:t>alam</a:t>
            </a:r>
            <a:r>
              <a:rPr lang="en-US" sz="2000" dirty="0"/>
              <a:t> </a:t>
            </a:r>
            <a:r>
              <a:rPr lang="en-US" sz="2000" dirty="0" err="1"/>
              <a:t>semakin</a:t>
            </a:r>
            <a:r>
              <a:rPr lang="en-US" sz="2000" dirty="0"/>
              <a:t> </a:t>
            </a:r>
            <a:r>
              <a:rPr lang="en-US" sz="2000" dirty="0" err="1"/>
              <a:t>rusak</a:t>
            </a:r>
            <a:r>
              <a:rPr lang="en-US" sz="2000" dirty="0"/>
              <a:t> </a:t>
            </a:r>
            <a:r>
              <a:rPr lang="en-US" sz="2000" dirty="0" err="1"/>
              <a:t>oleh</a:t>
            </a:r>
            <a:r>
              <a:rPr lang="en-US" sz="2000" dirty="0"/>
              <a:t> </a:t>
            </a:r>
            <a:r>
              <a:rPr lang="en-US" sz="2000" dirty="0" err="1"/>
              <a:t>kegiatan</a:t>
            </a:r>
            <a:r>
              <a:rPr lang="en-US" sz="2000" dirty="0"/>
              <a:t> </a:t>
            </a:r>
            <a:r>
              <a:rPr lang="en-US" sz="2000" dirty="0" err="1"/>
              <a:t>nelayan</a:t>
            </a:r>
            <a:r>
              <a:rPr lang="en-US" sz="2000" dirty="0"/>
              <a:t> yang </a:t>
            </a:r>
            <a:r>
              <a:rPr lang="en-US" sz="2000" dirty="0" err="1"/>
              <a:t>menangkap</a:t>
            </a:r>
            <a:r>
              <a:rPr lang="en-US" sz="2000" dirty="0"/>
              <a:t> </a:t>
            </a:r>
            <a:r>
              <a:rPr lang="en-US" sz="2000" dirty="0" err="1"/>
              <a:t>ikan</a:t>
            </a:r>
            <a:r>
              <a:rPr lang="en-US" sz="2000" dirty="0"/>
              <a:t> </a:t>
            </a:r>
            <a:r>
              <a:rPr lang="en-US" sz="2000" dirty="0" err="1"/>
              <a:t>dengan</a:t>
            </a:r>
            <a:r>
              <a:rPr lang="en-US" sz="2000" dirty="0"/>
              <a:t> </a:t>
            </a:r>
            <a:r>
              <a:rPr lang="en-US" sz="2000" dirty="0" err="1"/>
              <a:t>bahan</a:t>
            </a:r>
            <a:r>
              <a:rPr lang="en-US" sz="2000" dirty="0"/>
              <a:t> </a:t>
            </a:r>
            <a:r>
              <a:rPr lang="en-US" sz="2000" dirty="0" err="1"/>
              <a:t>peledak</a:t>
            </a:r>
            <a:r>
              <a:rPr lang="en-US" sz="2000" dirty="0"/>
              <a:t>. </a:t>
            </a:r>
            <a:r>
              <a:rPr lang="en-US" sz="2000" dirty="0" err="1"/>
              <a:t>Kegiatan</a:t>
            </a:r>
            <a:r>
              <a:rPr lang="en-US" sz="2000" dirty="0"/>
              <a:t> </a:t>
            </a:r>
            <a:r>
              <a:rPr lang="en-US" sz="2000" dirty="0" err="1"/>
              <a:t>konsevasi</a:t>
            </a:r>
            <a:r>
              <a:rPr lang="en-US" sz="2000" dirty="0"/>
              <a:t> </a:t>
            </a:r>
            <a:r>
              <a:rPr lang="en-US" sz="2000" dirty="0" err="1"/>
              <a:t>tidak</a:t>
            </a:r>
            <a:r>
              <a:rPr lang="en-US" sz="2000" dirty="0"/>
              <a:t> </a:t>
            </a:r>
            <a:r>
              <a:rPr lang="en-US" dirty="0" err="1"/>
              <a:t>mampu</a:t>
            </a:r>
            <a:r>
              <a:rPr lang="en-US" dirty="0"/>
              <a:t> </a:t>
            </a:r>
            <a:r>
              <a:rPr lang="en-US" dirty="0" err="1"/>
              <a:t>melindungi</a:t>
            </a:r>
            <a:r>
              <a:rPr lang="en-US" dirty="0"/>
              <a:t> </a:t>
            </a:r>
            <a:r>
              <a:rPr lang="en-US" dirty="0" err="1"/>
              <a:t>kawasan</a:t>
            </a:r>
            <a:r>
              <a:rPr lang="en-US" dirty="0"/>
              <a:t> </a:t>
            </a:r>
            <a:r>
              <a:rPr lang="en-US" dirty="0" err="1"/>
              <a:t>tersebut</a:t>
            </a:r>
            <a:r>
              <a:rPr lang="en-US" dirty="0"/>
              <a:t> </a:t>
            </a:r>
            <a:r>
              <a:rPr lang="en-US" dirty="0" err="1"/>
              <a:t>dari</a:t>
            </a:r>
            <a:r>
              <a:rPr lang="en-US" dirty="0"/>
              <a:t> </a:t>
            </a:r>
            <a:r>
              <a:rPr lang="en-US" dirty="0" err="1"/>
              <a:t>kerusakan</a:t>
            </a:r>
            <a:r>
              <a:rPr lang="en-US" dirty="0"/>
              <a:t>. </a:t>
            </a:r>
          </a:p>
        </p:txBody>
      </p:sp>
      <p:sp>
        <p:nvSpPr>
          <p:cNvPr id="5123" name="TextBox 36"/>
          <p:cNvSpPr txBox="1">
            <a:spLocks noChangeArrowheads="1"/>
          </p:cNvSpPr>
          <p:nvPr/>
        </p:nvSpPr>
        <p:spPr bwMode="auto">
          <a:xfrm>
            <a:off x="1043608" y="487363"/>
            <a:ext cx="7056784" cy="40011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en-US" sz="2000" b="1" dirty="0"/>
              <a:t>Tata </a:t>
            </a:r>
            <a:r>
              <a:rPr lang="en-US" sz="2000" b="1" dirty="0" err="1"/>
              <a:t>Kelola</a:t>
            </a:r>
            <a:r>
              <a:rPr lang="en-US" sz="2000" b="1" dirty="0"/>
              <a:t> Taman </a:t>
            </a:r>
            <a:r>
              <a:rPr lang="en-US" sz="2000" b="1" dirty="0" err="1"/>
              <a:t>Wisata</a:t>
            </a:r>
            <a:r>
              <a:rPr lang="en-US" sz="2000" b="1" dirty="0"/>
              <a:t> </a:t>
            </a:r>
            <a:r>
              <a:rPr lang="en-US" sz="2000" b="1" dirty="0" err="1"/>
              <a:t>Alam</a:t>
            </a:r>
            <a:r>
              <a:rPr lang="en-US" sz="2000" b="1" dirty="0"/>
              <a:t> </a:t>
            </a:r>
            <a:r>
              <a:rPr lang="en-US" sz="2000" b="1" dirty="0" err="1"/>
              <a:t>Laut</a:t>
            </a:r>
            <a:r>
              <a:rPr lang="en-US" sz="2000" b="1" dirty="0"/>
              <a:t> </a:t>
            </a:r>
            <a:r>
              <a:rPr lang="en-US" sz="2000" b="1" dirty="0" err="1"/>
              <a:t>Gili</a:t>
            </a:r>
            <a:r>
              <a:rPr lang="en-US" sz="2000" b="1" dirty="0"/>
              <a:t> Indah Lombok</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1044575" y="1538288"/>
            <a:ext cx="1152525" cy="457200"/>
          </a:xfrm>
          <a:prstGeom prst="rect">
            <a:avLst/>
          </a:prstGeom>
          <a:noFill/>
          <a:ln w="9525">
            <a:noFill/>
            <a:miter lim="800000"/>
            <a:headEnd/>
            <a:tailEnd/>
          </a:ln>
        </p:spPr>
        <p:txBody>
          <a:bodyPr>
            <a:spAutoFit/>
          </a:bodyPr>
          <a:lstStyle/>
          <a:p>
            <a:pPr>
              <a:spcBef>
                <a:spcPct val="50000"/>
              </a:spcBef>
            </a:pPr>
            <a:r>
              <a:rPr lang="en-US" sz="1200">
                <a:solidFill>
                  <a:srgbClr val="000000"/>
                </a:solidFill>
              </a:rPr>
              <a:t>Legislative level</a:t>
            </a:r>
          </a:p>
        </p:txBody>
      </p:sp>
      <p:sp>
        <p:nvSpPr>
          <p:cNvPr id="6147" name="Text Box 5"/>
          <p:cNvSpPr txBox="1">
            <a:spLocks noChangeArrowheads="1"/>
          </p:cNvSpPr>
          <p:nvPr/>
        </p:nvSpPr>
        <p:spPr bwMode="auto">
          <a:xfrm>
            <a:off x="1044575" y="2473325"/>
            <a:ext cx="1223963" cy="457200"/>
          </a:xfrm>
          <a:prstGeom prst="rect">
            <a:avLst/>
          </a:prstGeom>
          <a:noFill/>
          <a:ln w="9525">
            <a:noFill/>
            <a:miter lim="800000"/>
            <a:headEnd/>
            <a:tailEnd/>
          </a:ln>
        </p:spPr>
        <p:txBody>
          <a:bodyPr>
            <a:spAutoFit/>
          </a:bodyPr>
          <a:lstStyle/>
          <a:p>
            <a:pPr>
              <a:spcBef>
                <a:spcPct val="50000"/>
              </a:spcBef>
            </a:pPr>
            <a:r>
              <a:rPr lang="en-US" sz="1200">
                <a:solidFill>
                  <a:srgbClr val="000000"/>
                </a:solidFill>
              </a:rPr>
              <a:t>Organizational  level</a:t>
            </a:r>
          </a:p>
        </p:txBody>
      </p:sp>
      <p:sp>
        <p:nvSpPr>
          <p:cNvPr id="6148" name="Text Box 6"/>
          <p:cNvSpPr txBox="1">
            <a:spLocks noChangeArrowheads="1"/>
          </p:cNvSpPr>
          <p:nvPr/>
        </p:nvSpPr>
        <p:spPr bwMode="auto">
          <a:xfrm>
            <a:off x="1116013" y="3554413"/>
            <a:ext cx="1079500" cy="457200"/>
          </a:xfrm>
          <a:prstGeom prst="rect">
            <a:avLst/>
          </a:prstGeom>
          <a:noFill/>
          <a:ln w="9525">
            <a:noFill/>
            <a:miter lim="800000"/>
            <a:headEnd/>
            <a:tailEnd/>
          </a:ln>
        </p:spPr>
        <p:txBody>
          <a:bodyPr>
            <a:spAutoFit/>
          </a:bodyPr>
          <a:lstStyle/>
          <a:p>
            <a:pPr>
              <a:spcBef>
                <a:spcPct val="50000"/>
              </a:spcBef>
            </a:pPr>
            <a:r>
              <a:rPr lang="en-US" sz="1200">
                <a:solidFill>
                  <a:srgbClr val="000000"/>
                </a:solidFill>
              </a:rPr>
              <a:t>Operational  level</a:t>
            </a:r>
          </a:p>
        </p:txBody>
      </p:sp>
      <p:sp>
        <p:nvSpPr>
          <p:cNvPr id="6149" name="Text Box 7"/>
          <p:cNvSpPr txBox="1">
            <a:spLocks noChangeArrowheads="1"/>
          </p:cNvSpPr>
          <p:nvPr/>
        </p:nvSpPr>
        <p:spPr bwMode="auto">
          <a:xfrm>
            <a:off x="2255838" y="1538288"/>
            <a:ext cx="3816350" cy="457200"/>
          </a:xfrm>
          <a:prstGeom prst="rect">
            <a:avLst/>
          </a:prstGeom>
          <a:noFill/>
          <a:ln w="9525">
            <a:noFill/>
            <a:miter lim="800000"/>
            <a:headEnd/>
            <a:tailEnd/>
          </a:ln>
        </p:spPr>
        <p:txBody>
          <a:bodyPr>
            <a:spAutoFit/>
          </a:bodyPr>
          <a:lstStyle/>
          <a:p>
            <a:pPr>
              <a:spcBef>
                <a:spcPct val="50000"/>
              </a:spcBef>
            </a:pPr>
            <a:r>
              <a:rPr lang="en-US" sz="1200">
                <a:solidFill>
                  <a:srgbClr val="000000"/>
                </a:solidFill>
              </a:rPr>
              <a:t>Conservation Law 5/1990; PP No. 68/1998; PP No. 18/1994; and Forestry Minister Decree 85/1993l</a:t>
            </a:r>
          </a:p>
        </p:txBody>
      </p:sp>
      <p:sp>
        <p:nvSpPr>
          <p:cNvPr id="6150" name="Text Box 8"/>
          <p:cNvSpPr txBox="1">
            <a:spLocks noChangeArrowheads="1"/>
          </p:cNvSpPr>
          <p:nvPr/>
        </p:nvSpPr>
        <p:spPr bwMode="auto">
          <a:xfrm>
            <a:off x="2339975" y="2473325"/>
            <a:ext cx="2881313" cy="457200"/>
          </a:xfrm>
          <a:prstGeom prst="rect">
            <a:avLst/>
          </a:prstGeom>
          <a:noFill/>
          <a:ln w="9525">
            <a:noFill/>
            <a:miter lim="800000"/>
            <a:headEnd/>
            <a:tailEnd/>
          </a:ln>
        </p:spPr>
        <p:txBody>
          <a:bodyPr>
            <a:spAutoFit/>
          </a:bodyPr>
          <a:lstStyle/>
          <a:p>
            <a:pPr>
              <a:spcBef>
                <a:spcPct val="50000"/>
              </a:spcBef>
            </a:pPr>
            <a:r>
              <a:rPr lang="en-US" sz="1200">
                <a:solidFill>
                  <a:srgbClr val="000000"/>
                </a:solidFill>
              </a:rPr>
              <a:t>Natural Resource Conservation Agency (BKSDA)</a:t>
            </a:r>
          </a:p>
        </p:txBody>
      </p:sp>
      <p:sp>
        <p:nvSpPr>
          <p:cNvPr id="6151" name="Text Box 9"/>
          <p:cNvSpPr txBox="1">
            <a:spLocks noChangeArrowheads="1"/>
          </p:cNvSpPr>
          <p:nvPr/>
        </p:nvSpPr>
        <p:spPr bwMode="auto">
          <a:xfrm>
            <a:off x="2339975" y="3484563"/>
            <a:ext cx="3384550" cy="457200"/>
          </a:xfrm>
          <a:prstGeom prst="rect">
            <a:avLst/>
          </a:prstGeom>
          <a:noFill/>
          <a:ln w="9525">
            <a:noFill/>
            <a:miter lim="800000"/>
            <a:headEnd/>
            <a:tailEnd/>
          </a:ln>
        </p:spPr>
        <p:txBody>
          <a:bodyPr>
            <a:spAutoFit/>
          </a:bodyPr>
          <a:lstStyle/>
          <a:p>
            <a:pPr>
              <a:spcBef>
                <a:spcPct val="50000"/>
              </a:spcBef>
            </a:pPr>
            <a:r>
              <a:rPr lang="en-US" sz="1200">
                <a:solidFill>
                  <a:srgbClr val="000000"/>
                </a:solidFill>
              </a:rPr>
              <a:t>Head of UKSDA coordinate with Tourism Agency, Fisheries Agency and Local Organizations</a:t>
            </a:r>
          </a:p>
        </p:txBody>
      </p:sp>
      <p:sp>
        <p:nvSpPr>
          <p:cNvPr id="6152" name="Rectangle 10"/>
          <p:cNvSpPr>
            <a:spLocks noChangeArrowheads="1"/>
          </p:cNvSpPr>
          <p:nvPr/>
        </p:nvSpPr>
        <p:spPr bwMode="auto">
          <a:xfrm>
            <a:off x="1044575" y="1465263"/>
            <a:ext cx="1079500" cy="647700"/>
          </a:xfrm>
          <a:prstGeom prst="rect">
            <a:avLst/>
          </a:prstGeom>
          <a:noFill/>
          <a:ln w="9525">
            <a:solidFill>
              <a:srgbClr val="000000"/>
            </a:solidFill>
            <a:miter lim="800000"/>
            <a:headEnd/>
            <a:tailEnd/>
          </a:ln>
        </p:spPr>
        <p:txBody>
          <a:bodyPr wrap="none" anchor="ctr"/>
          <a:lstStyle/>
          <a:p>
            <a:endParaRPr lang="en-US"/>
          </a:p>
        </p:txBody>
      </p:sp>
      <p:sp>
        <p:nvSpPr>
          <p:cNvPr id="6153" name="Rectangle 11"/>
          <p:cNvSpPr>
            <a:spLocks noChangeArrowheads="1"/>
          </p:cNvSpPr>
          <p:nvPr/>
        </p:nvSpPr>
        <p:spPr bwMode="auto">
          <a:xfrm>
            <a:off x="1044575" y="2473325"/>
            <a:ext cx="1079500" cy="576263"/>
          </a:xfrm>
          <a:prstGeom prst="rect">
            <a:avLst/>
          </a:prstGeom>
          <a:noFill/>
          <a:ln w="9525">
            <a:solidFill>
              <a:srgbClr val="000000"/>
            </a:solidFill>
            <a:miter lim="800000"/>
            <a:headEnd/>
            <a:tailEnd/>
          </a:ln>
        </p:spPr>
        <p:txBody>
          <a:bodyPr wrap="none" anchor="ctr"/>
          <a:lstStyle/>
          <a:p>
            <a:endParaRPr lang="en-US"/>
          </a:p>
        </p:txBody>
      </p:sp>
      <p:sp>
        <p:nvSpPr>
          <p:cNvPr id="6154" name="Rectangle 12"/>
          <p:cNvSpPr>
            <a:spLocks noChangeArrowheads="1"/>
          </p:cNvSpPr>
          <p:nvPr/>
        </p:nvSpPr>
        <p:spPr bwMode="auto">
          <a:xfrm>
            <a:off x="1044575" y="3481388"/>
            <a:ext cx="1079500" cy="647700"/>
          </a:xfrm>
          <a:prstGeom prst="rect">
            <a:avLst/>
          </a:prstGeom>
          <a:noFill/>
          <a:ln w="9525">
            <a:solidFill>
              <a:srgbClr val="000000"/>
            </a:solidFill>
            <a:miter lim="800000"/>
            <a:headEnd/>
            <a:tailEnd/>
          </a:ln>
        </p:spPr>
        <p:txBody>
          <a:bodyPr wrap="none" anchor="ctr"/>
          <a:lstStyle/>
          <a:p>
            <a:endParaRPr lang="en-US"/>
          </a:p>
        </p:txBody>
      </p:sp>
      <p:sp>
        <p:nvSpPr>
          <p:cNvPr id="6155" name="Rectangle 13"/>
          <p:cNvSpPr>
            <a:spLocks noChangeArrowheads="1"/>
          </p:cNvSpPr>
          <p:nvPr/>
        </p:nvSpPr>
        <p:spPr bwMode="auto">
          <a:xfrm>
            <a:off x="2341563" y="1465263"/>
            <a:ext cx="3382962" cy="647700"/>
          </a:xfrm>
          <a:prstGeom prst="rect">
            <a:avLst/>
          </a:prstGeom>
          <a:noFill/>
          <a:ln w="9525">
            <a:solidFill>
              <a:srgbClr val="000000"/>
            </a:solidFill>
            <a:miter lim="800000"/>
            <a:headEnd/>
            <a:tailEnd/>
          </a:ln>
        </p:spPr>
        <p:txBody>
          <a:bodyPr wrap="none" anchor="ctr"/>
          <a:lstStyle/>
          <a:p>
            <a:endParaRPr lang="en-US"/>
          </a:p>
        </p:txBody>
      </p:sp>
      <p:sp>
        <p:nvSpPr>
          <p:cNvPr id="6156" name="Rectangle 14"/>
          <p:cNvSpPr>
            <a:spLocks noChangeArrowheads="1"/>
          </p:cNvSpPr>
          <p:nvPr/>
        </p:nvSpPr>
        <p:spPr bwMode="auto">
          <a:xfrm>
            <a:off x="2341563" y="2473325"/>
            <a:ext cx="3382962" cy="576263"/>
          </a:xfrm>
          <a:prstGeom prst="rect">
            <a:avLst/>
          </a:prstGeom>
          <a:noFill/>
          <a:ln w="9525">
            <a:solidFill>
              <a:srgbClr val="000000"/>
            </a:solidFill>
            <a:miter lim="800000"/>
            <a:headEnd/>
            <a:tailEnd/>
          </a:ln>
        </p:spPr>
        <p:txBody>
          <a:bodyPr wrap="none" anchor="ctr"/>
          <a:lstStyle/>
          <a:p>
            <a:endParaRPr lang="en-US"/>
          </a:p>
        </p:txBody>
      </p:sp>
      <p:sp>
        <p:nvSpPr>
          <p:cNvPr id="6157" name="Rectangle 15"/>
          <p:cNvSpPr>
            <a:spLocks noChangeArrowheads="1"/>
          </p:cNvSpPr>
          <p:nvPr/>
        </p:nvSpPr>
        <p:spPr bwMode="auto">
          <a:xfrm>
            <a:off x="2341563" y="3481388"/>
            <a:ext cx="3382962" cy="647700"/>
          </a:xfrm>
          <a:prstGeom prst="rect">
            <a:avLst/>
          </a:prstGeom>
          <a:noFill/>
          <a:ln w="9525">
            <a:solidFill>
              <a:srgbClr val="000000"/>
            </a:solidFill>
            <a:miter lim="800000"/>
            <a:headEnd/>
            <a:tailEnd/>
          </a:ln>
        </p:spPr>
        <p:txBody>
          <a:bodyPr wrap="none" anchor="ctr"/>
          <a:lstStyle/>
          <a:p>
            <a:endParaRPr lang="en-US"/>
          </a:p>
        </p:txBody>
      </p:sp>
      <p:sp>
        <p:nvSpPr>
          <p:cNvPr id="6158" name="Text Box 16"/>
          <p:cNvSpPr txBox="1">
            <a:spLocks noChangeArrowheads="1"/>
          </p:cNvSpPr>
          <p:nvPr/>
        </p:nvSpPr>
        <p:spPr bwMode="auto">
          <a:xfrm>
            <a:off x="2339975" y="4484688"/>
            <a:ext cx="5616575" cy="274637"/>
          </a:xfrm>
          <a:prstGeom prst="rect">
            <a:avLst/>
          </a:prstGeom>
          <a:noFill/>
          <a:ln w="9525">
            <a:noFill/>
            <a:miter lim="800000"/>
            <a:headEnd/>
            <a:tailEnd/>
          </a:ln>
        </p:spPr>
        <p:txBody>
          <a:bodyPr>
            <a:spAutoFit/>
          </a:bodyPr>
          <a:lstStyle/>
          <a:p>
            <a:pPr>
              <a:spcBef>
                <a:spcPct val="50000"/>
              </a:spcBef>
            </a:pPr>
            <a:r>
              <a:rPr lang="en-US" sz="1200">
                <a:solidFill>
                  <a:srgbClr val="000000"/>
                </a:solidFill>
              </a:rPr>
              <a:t>Fishermen of </a:t>
            </a:r>
            <a:r>
              <a:rPr lang="en-US" sz="1200" noProof="1">
                <a:solidFill>
                  <a:srgbClr val="000000"/>
                </a:solidFill>
              </a:rPr>
              <a:t>Gili Indah</a:t>
            </a:r>
            <a:r>
              <a:rPr lang="de-DE" sz="1200">
                <a:solidFill>
                  <a:srgbClr val="000000"/>
                </a:solidFill>
              </a:rPr>
              <a:t>:</a:t>
            </a:r>
            <a:r>
              <a:rPr lang="de-DE" sz="1200" noProof="1">
                <a:solidFill>
                  <a:srgbClr val="000000"/>
                </a:solidFill>
              </a:rPr>
              <a:t> none</a:t>
            </a:r>
            <a:r>
              <a:rPr lang="en-US" sz="1200">
                <a:solidFill>
                  <a:srgbClr val="000000"/>
                </a:solidFill>
              </a:rPr>
              <a:t> association or organization which manage their activities</a:t>
            </a:r>
          </a:p>
        </p:txBody>
      </p:sp>
      <p:sp>
        <p:nvSpPr>
          <p:cNvPr id="6159" name="Line 17"/>
          <p:cNvSpPr>
            <a:spLocks noChangeShapeType="1"/>
          </p:cNvSpPr>
          <p:nvPr/>
        </p:nvSpPr>
        <p:spPr bwMode="auto">
          <a:xfrm>
            <a:off x="3852863" y="2112963"/>
            <a:ext cx="0" cy="360362"/>
          </a:xfrm>
          <a:prstGeom prst="line">
            <a:avLst/>
          </a:prstGeom>
          <a:noFill/>
          <a:ln w="9525">
            <a:solidFill>
              <a:srgbClr val="000000"/>
            </a:solidFill>
            <a:round/>
            <a:headEnd/>
            <a:tailEnd type="triangle" w="med" len="med"/>
          </a:ln>
        </p:spPr>
        <p:txBody>
          <a:bodyPr/>
          <a:lstStyle/>
          <a:p>
            <a:endParaRPr lang="id-ID"/>
          </a:p>
        </p:txBody>
      </p:sp>
      <p:sp>
        <p:nvSpPr>
          <p:cNvPr id="6160" name="Line 18"/>
          <p:cNvSpPr>
            <a:spLocks noChangeShapeType="1"/>
          </p:cNvSpPr>
          <p:nvPr/>
        </p:nvSpPr>
        <p:spPr bwMode="auto">
          <a:xfrm>
            <a:off x="3852863" y="3049588"/>
            <a:ext cx="0" cy="431800"/>
          </a:xfrm>
          <a:prstGeom prst="line">
            <a:avLst/>
          </a:prstGeom>
          <a:noFill/>
          <a:ln w="9525">
            <a:solidFill>
              <a:srgbClr val="000000"/>
            </a:solidFill>
            <a:round/>
            <a:headEnd/>
            <a:tailEnd type="triangle" w="med" len="med"/>
          </a:ln>
        </p:spPr>
        <p:txBody>
          <a:bodyPr/>
          <a:lstStyle/>
          <a:p>
            <a:endParaRPr lang="id-ID"/>
          </a:p>
        </p:txBody>
      </p:sp>
      <p:sp>
        <p:nvSpPr>
          <p:cNvPr id="6161" name="Line 19"/>
          <p:cNvSpPr>
            <a:spLocks noChangeShapeType="1"/>
          </p:cNvSpPr>
          <p:nvPr/>
        </p:nvSpPr>
        <p:spPr bwMode="auto">
          <a:xfrm>
            <a:off x="3852863" y="4129088"/>
            <a:ext cx="0" cy="360362"/>
          </a:xfrm>
          <a:prstGeom prst="line">
            <a:avLst/>
          </a:prstGeom>
          <a:noFill/>
          <a:ln w="9525">
            <a:solidFill>
              <a:srgbClr val="000000"/>
            </a:solidFill>
            <a:prstDash val="dash"/>
            <a:round/>
            <a:headEnd/>
            <a:tailEnd type="triangle" w="med" len="med"/>
          </a:ln>
        </p:spPr>
        <p:txBody>
          <a:bodyPr/>
          <a:lstStyle/>
          <a:p>
            <a:endParaRPr lang="id-ID"/>
          </a:p>
        </p:txBody>
      </p:sp>
      <p:sp>
        <p:nvSpPr>
          <p:cNvPr id="6162" name="Rectangle 20"/>
          <p:cNvSpPr>
            <a:spLocks noChangeArrowheads="1"/>
          </p:cNvSpPr>
          <p:nvPr/>
        </p:nvSpPr>
        <p:spPr bwMode="auto">
          <a:xfrm>
            <a:off x="755650" y="1249363"/>
            <a:ext cx="7173913" cy="3887787"/>
          </a:xfrm>
          <a:prstGeom prst="rect">
            <a:avLst/>
          </a:prstGeom>
          <a:noFill/>
          <a:ln w="9525">
            <a:solidFill>
              <a:srgbClr val="000000"/>
            </a:solidFill>
            <a:miter lim="800000"/>
            <a:headEnd/>
            <a:tailEnd/>
          </a:ln>
        </p:spPr>
        <p:txBody>
          <a:bodyPr wrap="none" anchor="ctr"/>
          <a:lstStyle/>
          <a:p>
            <a:endParaRPr lang="en-US"/>
          </a:p>
        </p:txBody>
      </p:sp>
      <p:sp>
        <p:nvSpPr>
          <p:cNvPr id="6163" name="Text Box 21"/>
          <p:cNvSpPr txBox="1">
            <a:spLocks noChangeArrowheads="1"/>
          </p:cNvSpPr>
          <p:nvPr/>
        </p:nvSpPr>
        <p:spPr bwMode="auto">
          <a:xfrm>
            <a:off x="6300788" y="1500188"/>
            <a:ext cx="1584325" cy="457200"/>
          </a:xfrm>
          <a:prstGeom prst="rect">
            <a:avLst/>
          </a:prstGeom>
          <a:noFill/>
          <a:ln w="9525">
            <a:noFill/>
            <a:miter lim="800000"/>
            <a:headEnd/>
            <a:tailEnd/>
          </a:ln>
        </p:spPr>
        <p:txBody>
          <a:bodyPr>
            <a:spAutoFit/>
          </a:bodyPr>
          <a:lstStyle/>
          <a:p>
            <a:pPr>
              <a:spcBef>
                <a:spcPct val="50000"/>
              </a:spcBef>
            </a:pPr>
            <a:r>
              <a:rPr lang="en-US" sz="1200">
                <a:solidFill>
                  <a:srgbClr val="000000"/>
                </a:solidFill>
              </a:rPr>
              <a:t>Fisheries Law 9/1985, PERDA 14/2001</a:t>
            </a:r>
          </a:p>
        </p:txBody>
      </p:sp>
      <p:sp>
        <p:nvSpPr>
          <p:cNvPr id="6164" name="Text Box 22"/>
          <p:cNvSpPr txBox="1">
            <a:spLocks noChangeArrowheads="1"/>
          </p:cNvSpPr>
          <p:nvPr/>
        </p:nvSpPr>
        <p:spPr bwMode="auto">
          <a:xfrm>
            <a:off x="6300788" y="2473325"/>
            <a:ext cx="1368425" cy="457200"/>
          </a:xfrm>
          <a:prstGeom prst="rect">
            <a:avLst/>
          </a:prstGeom>
          <a:noFill/>
          <a:ln w="9525">
            <a:noFill/>
            <a:miter lim="800000"/>
            <a:headEnd/>
            <a:tailEnd/>
          </a:ln>
        </p:spPr>
        <p:txBody>
          <a:bodyPr>
            <a:spAutoFit/>
          </a:bodyPr>
          <a:lstStyle/>
          <a:p>
            <a:pPr>
              <a:spcBef>
                <a:spcPct val="50000"/>
              </a:spcBef>
            </a:pPr>
            <a:r>
              <a:rPr lang="en-US" sz="1200">
                <a:solidFill>
                  <a:srgbClr val="000000"/>
                </a:solidFill>
              </a:rPr>
              <a:t>Regional Fisheries Agency</a:t>
            </a:r>
          </a:p>
        </p:txBody>
      </p:sp>
      <p:sp>
        <p:nvSpPr>
          <p:cNvPr id="6165" name="Rectangle 23"/>
          <p:cNvSpPr>
            <a:spLocks noChangeArrowheads="1"/>
          </p:cNvSpPr>
          <p:nvPr/>
        </p:nvSpPr>
        <p:spPr bwMode="auto">
          <a:xfrm>
            <a:off x="2268538" y="4489450"/>
            <a:ext cx="5446712" cy="439738"/>
          </a:xfrm>
          <a:prstGeom prst="rect">
            <a:avLst/>
          </a:prstGeom>
          <a:noFill/>
          <a:ln w="9525">
            <a:solidFill>
              <a:srgbClr val="000000"/>
            </a:solidFill>
            <a:miter lim="800000"/>
            <a:headEnd/>
            <a:tailEnd/>
          </a:ln>
        </p:spPr>
        <p:txBody>
          <a:bodyPr wrap="none" anchor="ctr"/>
          <a:lstStyle/>
          <a:p>
            <a:endParaRPr lang="en-US"/>
          </a:p>
        </p:txBody>
      </p:sp>
      <p:sp>
        <p:nvSpPr>
          <p:cNvPr id="6166" name="Rectangle 24"/>
          <p:cNvSpPr>
            <a:spLocks noChangeArrowheads="1"/>
          </p:cNvSpPr>
          <p:nvPr/>
        </p:nvSpPr>
        <p:spPr bwMode="auto">
          <a:xfrm>
            <a:off x="6300788" y="1465263"/>
            <a:ext cx="1414462" cy="647700"/>
          </a:xfrm>
          <a:prstGeom prst="rect">
            <a:avLst/>
          </a:prstGeom>
          <a:noFill/>
          <a:ln w="9525">
            <a:solidFill>
              <a:srgbClr val="000000"/>
            </a:solidFill>
            <a:miter lim="800000"/>
            <a:headEnd/>
            <a:tailEnd/>
          </a:ln>
        </p:spPr>
        <p:txBody>
          <a:bodyPr wrap="none" anchor="ctr"/>
          <a:lstStyle/>
          <a:p>
            <a:pPr eaLnBrk="0" hangingPunct="0"/>
            <a:endParaRPr lang="en-US">
              <a:solidFill>
                <a:srgbClr val="000000"/>
              </a:solidFill>
              <a:latin typeface="Tahoma" pitchFamily="34" charset="0"/>
            </a:endParaRPr>
          </a:p>
        </p:txBody>
      </p:sp>
      <p:sp>
        <p:nvSpPr>
          <p:cNvPr id="6167" name="Rectangle 25"/>
          <p:cNvSpPr>
            <a:spLocks noChangeArrowheads="1"/>
          </p:cNvSpPr>
          <p:nvPr/>
        </p:nvSpPr>
        <p:spPr bwMode="auto">
          <a:xfrm>
            <a:off x="6300788" y="2473325"/>
            <a:ext cx="1414462" cy="576263"/>
          </a:xfrm>
          <a:prstGeom prst="rect">
            <a:avLst/>
          </a:prstGeom>
          <a:noFill/>
          <a:ln w="9525">
            <a:solidFill>
              <a:srgbClr val="000000"/>
            </a:solidFill>
            <a:miter lim="800000"/>
            <a:headEnd/>
            <a:tailEnd/>
          </a:ln>
        </p:spPr>
        <p:txBody>
          <a:bodyPr wrap="none" anchor="ctr"/>
          <a:lstStyle/>
          <a:p>
            <a:endParaRPr lang="en-US"/>
          </a:p>
        </p:txBody>
      </p:sp>
      <p:sp>
        <p:nvSpPr>
          <p:cNvPr id="6168" name="Line 26"/>
          <p:cNvSpPr>
            <a:spLocks noChangeShapeType="1"/>
          </p:cNvSpPr>
          <p:nvPr/>
        </p:nvSpPr>
        <p:spPr bwMode="auto">
          <a:xfrm>
            <a:off x="5724525" y="2762250"/>
            <a:ext cx="576263" cy="0"/>
          </a:xfrm>
          <a:prstGeom prst="line">
            <a:avLst/>
          </a:prstGeom>
          <a:noFill/>
          <a:ln w="9525">
            <a:solidFill>
              <a:srgbClr val="000000"/>
            </a:solidFill>
            <a:prstDash val="lgDash"/>
            <a:round/>
            <a:headEnd type="triangle" w="med" len="med"/>
            <a:tailEnd type="triangle" w="med" len="med"/>
          </a:ln>
        </p:spPr>
        <p:txBody>
          <a:bodyPr/>
          <a:lstStyle/>
          <a:p>
            <a:endParaRPr lang="id-ID"/>
          </a:p>
        </p:txBody>
      </p:sp>
      <p:sp>
        <p:nvSpPr>
          <p:cNvPr id="6169" name="Line 27"/>
          <p:cNvSpPr>
            <a:spLocks noChangeShapeType="1"/>
          </p:cNvSpPr>
          <p:nvPr/>
        </p:nvSpPr>
        <p:spPr bwMode="auto">
          <a:xfrm flipV="1">
            <a:off x="7092950" y="2112963"/>
            <a:ext cx="0" cy="360362"/>
          </a:xfrm>
          <a:prstGeom prst="line">
            <a:avLst/>
          </a:prstGeom>
          <a:noFill/>
          <a:ln w="9525">
            <a:solidFill>
              <a:srgbClr val="000000"/>
            </a:solidFill>
            <a:prstDash val="lgDash"/>
            <a:round/>
            <a:headEnd type="triangle" w="med" len="med"/>
            <a:tailEnd type="triangle" w="med" len="med"/>
          </a:ln>
        </p:spPr>
        <p:txBody>
          <a:bodyPr/>
          <a:lstStyle/>
          <a:p>
            <a:endParaRPr lang="id-ID"/>
          </a:p>
        </p:txBody>
      </p:sp>
      <p:sp>
        <p:nvSpPr>
          <p:cNvPr id="6170" name="Line 28"/>
          <p:cNvSpPr>
            <a:spLocks noChangeShapeType="1"/>
          </p:cNvSpPr>
          <p:nvPr/>
        </p:nvSpPr>
        <p:spPr bwMode="auto">
          <a:xfrm flipV="1">
            <a:off x="7092950" y="3049588"/>
            <a:ext cx="0" cy="1439862"/>
          </a:xfrm>
          <a:prstGeom prst="line">
            <a:avLst/>
          </a:prstGeom>
          <a:noFill/>
          <a:ln w="9525">
            <a:solidFill>
              <a:srgbClr val="000000"/>
            </a:solidFill>
            <a:prstDash val="lgDash"/>
            <a:round/>
            <a:headEnd type="triangle" w="med" len="med"/>
            <a:tailEnd type="triangle" w="med" len="med"/>
          </a:ln>
        </p:spPr>
        <p:txBody>
          <a:bodyPr/>
          <a:lstStyle/>
          <a:p>
            <a:endParaRPr lang="id-ID"/>
          </a:p>
        </p:txBody>
      </p:sp>
      <p:sp>
        <p:nvSpPr>
          <p:cNvPr id="6171" name="Text Box 29"/>
          <p:cNvSpPr txBox="1">
            <a:spLocks noChangeArrowheads="1"/>
          </p:cNvSpPr>
          <p:nvPr/>
        </p:nvSpPr>
        <p:spPr bwMode="auto">
          <a:xfrm>
            <a:off x="1187450" y="5354638"/>
            <a:ext cx="720725" cy="274637"/>
          </a:xfrm>
          <a:prstGeom prst="rect">
            <a:avLst/>
          </a:prstGeom>
          <a:noFill/>
          <a:ln w="9525">
            <a:noFill/>
            <a:miter lim="800000"/>
            <a:headEnd/>
            <a:tailEnd/>
          </a:ln>
        </p:spPr>
        <p:txBody>
          <a:bodyPr>
            <a:spAutoFit/>
          </a:bodyPr>
          <a:lstStyle/>
          <a:p>
            <a:pPr>
              <a:spcBef>
                <a:spcPct val="50000"/>
              </a:spcBef>
            </a:pPr>
            <a:r>
              <a:rPr lang="en-US" sz="1200">
                <a:solidFill>
                  <a:srgbClr val="000000"/>
                </a:solidFill>
              </a:rPr>
              <a:t>Key :</a:t>
            </a:r>
          </a:p>
        </p:txBody>
      </p:sp>
      <p:sp>
        <p:nvSpPr>
          <p:cNvPr id="6172" name="Line 30"/>
          <p:cNvSpPr>
            <a:spLocks noChangeShapeType="1"/>
          </p:cNvSpPr>
          <p:nvPr/>
        </p:nvSpPr>
        <p:spPr bwMode="auto">
          <a:xfrm>
            <a:off x="1763713" y="5499100"/>
            <a:ext cx="576262" cy="0"/>
          </a:xfrm>
          <a:prstGeom prst="line">
            <a:avLst/>
          </a:prstGeom>
          <a:noFill/>
          <a:ln w="9525">
            <a:solidFill>
              <a:srgbClr val="000000"/>
            </a:solidFill>
            <a:round/>
            <a:headEnd/>
            <a:tailEnd/>
          </a:ln>
        </p:spPr>
        <p:txBody>
          <a:bodyPr/>
          <a:lstStyle/>
          <a:p>
            <a:endParaRPr lang="id-ID"/>
          </a:p>
        </p:txBody>
      </p:sp>
      <p:sp>
        <p:nvSpPr>
          <p:cNvPr id="6173" name="Text Box 31"/>
          <p:cNvSpPr txBox="1">
            <a:spLocks noChangeArrowheads="1"/>
          </p:cNvSpPr>
          <p:nvPr/>
        </p:nvSpPr>
        <p:spPr bwMode="auto">
          <a:xfrm>
            <a:off x="2339975" y="5354638"/>
            <a:ext cx="1079500" cy="274637"/>
          </a:xfrm>
          <a:prstGeom prst="rect">
            <a:avLst/>
          </a:prstGeom>
          <a:noFill/>
          <a:ln w="9525">
            <a:noFill/>
            <a:miter lim="800000"/>
            <a:headEnd/>
            <a:tailEnd/>
          </a:ln>
        </p:spPr>
        <p:txBody>
          <a:bodyPr>
            <a:spAutoFit/>
          </a:bodyPr>
          <a:lstStyle/>
          <a:p>
            <a:pPr>
              <a:spcBef>
                <a:spcPct val="50000"/>
              </a:spcBef>
            </a:pPr>
            <a:r>
              <a:rPr lang="en-US" sz="1200">
                <a:solidFill>
                  <a:srgbClr val="000000"/>
                </a:solidFill>
              </a:rPr>
              <a:t>=  Institution</a:t>
            </a:r>
          </a:p>
        </p:txBody>
      </p:sp>
      <p:sp>
        <p:nvSpPr>
          <p:cNvPr id="6174" name="Line 32"/>
          <p:cNvSpPr>
            <a:spLocks noChangeShapeType="1"/>
          </p:cNvSpPr>
          <p:nvPr/>
        </p:nvSpPr>
        <p:spPr bwMode="auto">
          <a:xfrm>
            <a:off x="3419475" y="5499100"/>
            <a:ext cx="647700" cy="0"/>
          </a:xfrm>
          <a:prstGeom prst="line">
            <a:avLst/>
          </a:prstGeom>
          <a:noFill/>
          <a:ln w="9525">
            <a:solidFill>
              <a:srgbClr val="000000"/>
            </a:solidFill>
            <a:prstDash val="dash"/>
            <a:round/>
            <a:headEnd/>
            <a:tailEnd/>
          </a:ln>
        </p:spPr>
        <p:txBody>
          <a:bodyPr/>
          <a:lstStyle/>
          <a:p>
            <a:endParaRPr lang="id-ID"/>
          </a:p>
        </p:txBody>
      </p:sp>
      <p:sp>
        <p:nvSpPr>
          <p:cNvPr id="6175" name="Text Box 33"/>
          <p:cNvSpPr txBox="1">
            <a:spLocks noChangeArrowheads="1"/>
          </p:cNvSpPr>
          <p:nvPr/>
        </p:nvSpPr>
        <p:spPr bwMode="auto">
          <a:xfrm>
            <a:off x="4067175" y="5354638"/>
            <a:ext cx="1225550" cy="274637"/>
          </a:xfrm>
          <a:prstGeom prst="rect">
            <a:avLst/>
          </a:prstGeom>
          <a:noFill/>
          <a:ln w="9525">
            <a:noFill/>
            <a:miter lim="800000"/>
            <a:headEnd/>
            <a:tailEnd/>
          </a:ln>
        </p:spPr>
        <p:txBody>
          <a:bodyPr>
            <a:spAutoFit/>
          </a:bodyPr>
          <a:lstStyle/>
          <a:p>
            <a:pPr>
              <a:spcBef>
                <a:spcPct val="50000"/>
              </a:spcBef>
            </a:pPr>
            <a:r>
              <a:rPr lang="en-US" sz="1200">
                <a:solidFill>
                  <a:srgbClr val="000000"/>
                </a:solidFill>
              </a:rPr>
              <a:t>=  Informal link</a:t>
            </a:r>
          </a:p>
        </p:txBody>
      </p:sp>
      <p:sp>
        <p:nvSpPr>
          <p:cNvPr id="6176" name="Line 34"/>
          <p:cNvSpPr>
            <a:spLocks noChangeShapeType="1"/>
          </p:cNvSpPr>
          <p:nvPr/>
        </p:nvSpPr>
        <p:spPr bwMode="auto">
          <a:xfrm>
            <a:off x="5508625" y="5499100"/>
            <a:ext cx="792163" cy="0"/>
          </a:xfrm>
          <a:prstGeom prst="line">
            <a:avLst/>
          </a:prstGeom>
          <a:noFill/>
          <a:ln w="9525">
            <a:solidFill>
              <a:srgbClr val="000000"/>
            </a:solidFill>
            <a:prstDash val="lgDash"/>
            <a:round/>
            <a:headEnd/>
            <a:tailEnd/>
          </a:ln>
        </p:spPr>
        <p:txBody>
          <a:bodyPr/>
          <a:lstStyle/>
          <a:p>
            <a:endParaRPr lang="id-ID"/>
          </a:p>
        </p:txBody>
      </p:sp>
      <p:sp>
        <p:nvSpPr>
          <p:cNvPr id="6177" name="Text Box 35"/>
          <p:cNvSpPr txBox="1">
            <a:spLocks noChangeArrowheads="1"/>
          </p:cNvSpPr>
          <p:nvPr/>
        </p:nvSpPr>
        <p:spPr bwMode="auto">
          <a:xfrm>
            <a:off x="6372225" y="5354638"/>
            <a:ext cx="1225550" cy="274637"/>
          </a:xfrm>
          <a:prstGeom prst="rect">
            <a:avLst/>
          </a:prstGeom>
          <a:noFill/>
          <a:ln w="9525">
            <a:noFill/>
            <a:miter lim="800000"/>
            <a:headEnd/>
            <a:tailEnd/>
          </a:ln>
        </p:spPr>
        <p:txBody>
          <a:bodyPr>
            <a:spAutoFit/>
          </a:bodyPr>
          <a:lstStyle/>
          <a:p>
            <a:pPr>
              <a:spcBef>
                <a:spcPct val="50000"/>
              </a:spcBef>
            </a:pPr>
            <a:r>
              <a:rPr lang="en-US" sz="1200">
                <a:solidFill>
                  <a:srgbClr val="000000"/>
                </a:solidFill>
              </a:rPr>
              <a:t>=  Formal link</a:t>
            </a:r>
          </a:p>
        </p:txBody>
      </p:sp>
      <p:sp>
        <p:nvSpPr>
          <p:cNvPr id="6178" name="Rectangle 36"/>
          <p:cNvSpPr>
            <a:spLocks noChangeArrowheads="1"/>
          </p:cNvSpPr>
          <p:nvPr/>
        </p:nvSpPr>
        <p:spPr bwMode="auto">
          <a:xfrm>
            <a:off x="755650" y="5283200"/>
            <a:ext cx="7173913" cy="431800"/>
          </a:xfrm>
          <a:prstGeom prst="rect">
            <a:avLst/>
          </a:prstGeom>
          <a:noFill/>
          <a:ln w="9525">
            <a:solidFill>
              <a:srgbClr val="000000"/>
            </a:solidFill>
            <a:miter lim="800000"/>
            <a:headEnd/>
            <a:tailEnd/>
          </a:ln>
        </p:spPr>
        <p:txBody>
          <a:bodyPr wrap="none" anchor="ctr"/>
          <a:lstStyle/>
          <a:p>
            <a:endParaRPr lang="en-US"/>
          </a:p>
        </p:txBody>
      </p:sp>
      <p:sp>
        <p:nvSpPr>
          <p:cNvPr id="6179" name="TextBox 36"/>
          <p:cNvSpPr txBox="1">
            <a:spLocks noChangeArrowheads="1"/>
          </p:cNvSpPr>
          <p:nvPr/>
        </p:nvSpPr>
        <p:spPr bwMode="auto">
          <a:xfrm>
            <a:off x="179512" y="260648"/>
            <a:ext cx="8676456" cy="461665"/>
          </a:xfrm>
          <a:prstGeom prst="rect">
            <a:avLst/>
          </a:prstGeom>
          <a:noFill/>
          <a:ln w="9525">
            <a:noFill/>
            <a:miter lim="800000"/>
            <a:headEnd/>
            <a:tailEnd/>
          </a:ln>
        </p:spPr>
        <p:txBody>
          <a:bodyPr wrap="square">
            <a:spAutoFit/>
          </a:bodyPr>
          <a:lstStyle/>
          <a:p>
            <a:pPr algn="ctr"/>
            <a:r>
              <a:rPr lang="en-US" sz="2400" b="1" dirty="0"/>
              <a:t>Tata </a:t>
            </a:r>
            <a:r>
              <a:rPr lang="en-US" sz="2400" b="1" dirty="0" err="1"/>
              <a:t>Kelola</a:t>
            </a:r>
            <a:r>
              <a:rPr lang="en-US" sz="2400" b="1" dirty="0"/>
              <a:t> Taman </a:t>
            </a:r>
            <a:r>
              <a:rPr lang="en-US" sz="2400" b="1" dirty="0" err="1"/>
              <a:t>Wisata</a:t>
            </a:r>
            <a:r>
              <a:rPr lang="en-US" sz="2400" b="1" dirty="0"/>
              <a:t> </a:t>
            </a:r>
            <a:r>
              <a:rPr lang="en-US" sz="2400" b="1" dirty="0" err="1"/>
              <a:t>Alam</a:t>
            </a:r>
            <a:r>
              <a:rPr lang="en-US" sz="2400" b="1" dirty="0"/>
              <a:t> </a:t>
            </a:r>
            <a:r>
              <a:rPr lang="en-US" sz="2400" b="1" dirty="0" err="1"/>
              <a:t>Laut</a:t>
            </a:r>
            <a:r>
              <a:rPr lang="en-US" sz="2400" b="1" dirty="0"/>
              <a:t> </a:t>
            </a:r>
            <a:r>
              <a:rPr lang="en-US" sz="2400" b="1" dirty="0" err="1"/>
              <a:t>Gili</a:t>
            </a:r>
            <a:r>
              <a:rPr lang="en-US" sz="2400" b="1" dirty="0"/>
              <a:t> Indah Lombok</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24"/>
          <p:cNvGrpSpPr>
            <a:grpSpLocks/>
          </p:cNvGrpSpPr>
          <p:nvPr/>
        </p:nvGrpSpPr>
        <p:grpSpPr bwMode="auto">
          <a:xfrm>
            <a:off x="1500188" y="857250"/>
            <a:ext cx="6715125" cy="3500438"/>
            <a:chOff x="2214546" y="2133600"/>
            <a:chExt cx="5237179" cy="2303463"/>
          </a:xfrm>
        </p:grpSpPr>
        <p:sp>
          <p:nvSpPr>
            <p:cNvPr id="7173" name="Text Box 4"/>
            <p:cNvSpPr txBox="1">
              <a:spLocks noChangeArrowheads="1"/>
            </p:cNvSpPr>
            <p:nvPr/>
          </p:nvSpPr>
          <p:spPr bwMode="auto">
            <a:xfrm>
              <a:off x="4643438" y="2997200"/>
              <a:ext cx="1368425" cy="661988"/>
            </a:xfrm>
            <a:prstGeom prst="rect">
              <a:avLst/>
            </a:prstGeom>
            <a:noFill/>
            <a:ln w="9525">
              <a:noFill/>
              <a:miter lim="800000"/>
              <a:headEnd/>
              <a:tailEnd/>
            </a:ln>
          </p:spPr>
          <p:txBody>
            <a:bodyPr>
              <a:spAutoFit/>
            </a:bodyPr>
            <a:lstStyle/>
            <a:p>
              <a:pPr marL="87313" indent="-87313">
                <a:lnSpc>
                  <a:spcPct val="70000"/>
                </a:lnSpc>
                <a:spcBef>
                  <a:spcPct val="50000"/>
                </a:spcBef>
              </a:pPr>
              <a:r>
                <a:rPr lang="en-US" sz="1200">
                  <a:solidFill>
                    <a:srgbClr val="000000"/>
                  </a:solidFill>
                </a:rPr>
                <a:t>Local community </a:t>
              </a:r>
            </a:p>
            <a:p>
              <a:pPr marL="87313" indent="-87313">
                <a:lnSpc>
                  <a:spcPct val="70000"/>
                </a:lnSpc>
                <a:spcBef>
                  <a:spcPct val="50000"/>
                </a:spcBef>
                <a:buFontTx/>
                <a:buChar char="•"/>
              </a:pPr>
              <a:r>
                <a:rPr lang="de-DE" sz="1200">
                  <a:solidFill>
                    <a:srgbClr val="000000"/>
                  </a:solidFill>
                </a:rPr>
                <a:t>Different actors </a:t>
              </a:r>
            </a:p>
            <a:p>
              <a:pPr marL="87313" indent="-87313">
                <a:lnSpc>
                  <a:spcPct val="70000"/>
                </a:lnSpc>
                <a:spcBef>
                  <a:spcPct val="50000"/>
                </a:spcBef>
                <a:buFontTx/>
                <a:buChar char="•"/>
              </a:pPr>
              <a:r>
                <a:rPr lang="de-DE" sz="1200">
                  <a:solidFill>
                    <a:srgbClr val="000000"/>
                  </a:solidFill>
                </a:rPr>
                <a:t>Different interest</a:t>
              </a:r>
              <a:endParaRPr lang="en-US" sz="1200">
                <a:solidFill>
                  <a:srgbClr val="000000"/>
                </a:solidFill>
              </a:endParaRPr>
            </a:p>
          </p:txBody>
        </p:sp>
        <p:sp>
          <p:nvSpPr>
            <p:cNvPr id="7174" name="Text Box 6"/>
            <p:cNvSpPr txBox="1">
              <a:spLocks noChangeArrowheads="1"/>
            </p:cNvSpPr>
            <p:nvPr/>
          </p:nvSpPr>
          <p:spPr bwMode="auto">
            <a:xfrm>
              <a:off x="2484438" y="3429000"/>
              <a:ext cx="1439862" cy="457200"/>
            </a:xfrm>
            <a:prstGeom prst="rect">
              <a:avLst/>
            </a:prstGeom>
            <a:noFill/>
            <a:ln w="9525">
              <a:noFill/>
              <a:miter lim="800000"/>
              <a:headEnd/>
              <a:tailEnd/>
            </a:ln>
          </p:spPr>
          <p:txBody>
            <a:bodyPr>
              <a:spAutoFit/>
            </a:bodyPr>
            <a:lstStyle/>
            <a:p>
              <a:pPr>
                <a:spcBef>
                  <a:spcPct val="50000"/>
                </a:spcBef>
              </a:pPr>
              <a:r>
                <a:rPr lang="en-US" sz="1200">
                  <a:solidFill>
                    <a:srgbClr val="000000"/>
                  </a:solidFill>
                </a:rPr>
                <a:t>Operational Choice Level</a:t>
              </a:r>
            </a:p>
          </p:txBody>
        </p:sp>
        <p:sp>
          <p:nvSpPr>
            <p:cNvPr id="7175" name="Text Box 7"/>
            <p:cNvSpPr txBox="1">
              <a:spLocks noChangeArrowheads="1"/>
            </p:cNvSpPr>
            <p:nvPr/>
          </p:nvSpPr>
          <p:spPr bwMode="auto">
            <a:xfrm>
              <a:off x="4572000" y="2278063"/>
              <a:ext cx="1584325" cy="457200"/>
            </a:xfrm>
            <a:prstGeom prst="rect">
              <a:avLst/>
            </a:prstGeom>
            <a:noFill/>
            <a:ln w="9525">
              <a:noFill/>
              <a:miter lim="800000"/>
              <a:headEnd/>
              <a:tailEnd/>
            </a:ln>
          </p:spPr>
          <p:txBody>
            <a:bodyPr>
              <a:spAutoFit/>
            </a:bodyPr>
            <a:lstStyle/>
            <a:p>
              <a:pPr>
                <a:spcBef>
                  <a:spcPct val="50000"/>
                </a:spcBef>
              </a:pPr>
              <a:r>
                <a:rPr lang="en-US" sz="1200">
                  <a:solidFill>
                    <a:srgbClr val="000000"/>
                  </a:solidFill>
                </a:rPr>
                <a:t>Village officials and  social figures</a:t>
              </a:r>
            </a:p>
          </p:txBody>
        </p:sp>
        <p:sp>
          <p:nvSpPr>
            <p:cNvPr id="7176" name="Text Box 8"/>
            <p:cNvSpPr txBox="1">
              <a:spLocks noChangeArrowheads="1"/>
            </p:cNvSpPr>
            <p:nvPr/>
          </p:nvSpPr>
          <p:spPr bwMode="auto">
            <a:xfrm>
              <a:off x="6516688" y="3141663"/>
              <a:ext cx="576262" cy="274637"/>
            </a:xfrm>
            <a:prstGeom prst="rect">
              <a:avLst/>
            </a:prstGeom>
            <a:noFill/>
            <a:ln w="9525">
              <a:noFill/>
              <a:miter lim="800000"/>
              <a:headEnd/>
              <a:tailEnd/>
            </a:ln>
          </p:spPr>
          <p:txBody>
            <a:bodyPr>
              <a:spAutoFit/>
            </a:bodyPr>
            <a:lstStyle/>
            <a:p>
              <a:pPr>
                <a:spcBef>
                  <a:spcPct val="50000"/>
                </a:spcBef>
              </a:pPr>
              <a:r>
                <a:rPr lang="en-US" sz="1200">
                  <a:solidFill>
                    <a:srgbClr val="000000"/>
                  </a:solidFill>
                </a:rPr>
                <a:t>Rules</a:t>
              </a:r>
            </a:p>
          </p:txBody>
        </p:sp>
        <p:sp>
          <p:nvSpPr>
            <p:cNvPr id="7177" name="Text Box 9"/>
            <p:cNvSpPr txBox="1">
              <a:spLocks noChangeArrowheads="1"/>
            </p:cNvSpPr>
            <p:nvPr/>
          </p:nvSpPr>
          <p:spPr bwMode="auto">
            <a:xfrm>
              <a:off x="2484438" y="2349500"/>
              <a:ext cx="1368425" cy="457200"/>
            </a:xfrm>
            <a:prstGeom prst="rect">
              <a:avLst/>
            </a:prstGeom>
            <a:noFill/>
            <a:ln w="9525">
              <a:noFill/>
              <a:miter lim="800000"/>
              <a:headEnd/>
              <a:tailEnd/>
            </a:ln>
          </p:spPr>
          <p:txBody>
            <a:bodyPr>
              <a:spAutoFit/>
            </a:bodyPr>
            <a:lstStyle/>
            <a:p>
              <a:pPr>
                <a:spcBef>
                  <a:spcPct val="50000"/>
                </a:spcBef>
              </a:pPr>
              <a:r>
                <a:rPr lang="en-US" sz="1200">
                  <a:solidFill>
                    <a:srgbClr val="000000"/>
                  </a:solidFill>
                </a:rPr>
                <a:t>Collective Choice Level</a:t>
              </a:r>
            </a:p>
          </p:txBody>
        </p:sp>
        <p:sp>
          <p:nvSpPr>
            <p:cNvPr id="7178" name="Text Box 13"/>
            <p:cNvSpPr txBox="1">
              <a:spLocks noChangeArrowheads="1"/>
            </p:cNvSpPr>
            <p:nvPr/>
          </p:nvSpPr>
          <p:spPr bwMode="auto">
            <a:xfrm>
              <a:off x="6372225" y="2349500"/>
              <a:ext cx="1008063" cy="303797"/>
            </a:xfrm>
            <a:prstGeom prst="rect">
              <a:avLst/>
            </a:prstGeom>
            <a:noFill/>
            <a:ln w="9525">
              <a:noFill/>
              <a:miter lim="800000"/>
              <a:headEnd/>
              <a:tailEnd/>
            </a:ln>
          </p:spPr>
          <p:txBody>
            <a:bodyPr>
              <a:spAutoFit/>
            </a:bodyPr>
            <a:lstStyle/>
            <a:p>
              <a:pPr>
                <a:spcBef>
                  <a:spcPct val="50000"/>
                </a:spcBef>
              </a:pPr>
              <a:r>
                <a:rPr lang="en-US" sz="1200">
                  <a:solidFill>
                    <a:srgbClr val="000000"/>
                  </a:solidFill>
                </a:rPr>
                <a:t>Rule Formulation </a:t>
              </a:r>
            </a:p>
          </p:txBody>
        </p:sp>
        <p:sp>
          <p:nvSpPr>
            <p:cNvPr id="7179" name="Line 19"/>
            <p:cNvSpPr>
              <a:spLocks noChangeShapeType="1"/>
            </p:cNvSpPr>
            <p:nvPr/>
          </p:nvSpPr>
          <p:spPr bwMode="auto">
            <a:xfrm flipV="1">
              <a:off x="4354513" y="3284538"/>
              <a:ext cx="217487" cy="0"/>
            </a:xfrm>
            <a:prstGeom prst="line">
              <a:avLst/>
            </a:prstGeom>
            <a:noFill/>
            <a:ln w="12700">
              <a:solidFill>
                <a:schemeClr val="tx1"/>
              </a:solidFill>
              <a:round/>
              <a:headEnd/>
              <a:tailEnd/>
            </a:ln>
          </p:spPr>
          <p:txBody>
            <a:bodyPr wrap="none" anchor="ctr"/>
            <a:lstStyle/>
            <a:p>
              <a:endParaRPr lang="id-ID"/>
            </a:p>
          </p:txBody>
        </p:sp>
        <p:sp>
          <p:nvSpPr>
            <p:cNvPr id="7180" name="Line 20"/>
            <p:cNvSpPr>
              <a:spLocks noChangeShapeType="1"/>
            </p:cNvSpPr>
            <p:nvPr/>
          </p:nvSpPr>
          <p:spPr bwMode="auto">
            <a:xfrm flipV="1">
              <a:off x="4354513" y="2492375"/>
              <a:ext cx="0" cy="792163"/>
            </a:xfrm>
            <a:prstGeom prst="line">
              <a:avLst/>
            </a:prstGeom>
            <a:noFill/>
            <a:ln w="12700">
              <a:solidFill>
                <a:schemeClr val="tx1"/>
              </a:solidFill>
              <a:round/>
              <a:headEnd/>
              <a:tailEnd/>
            </a:ln>
          </p:spPr>
          <p:txBody>
            <a:bodyPr wrap="none" anchor="ctr"/>
            <a:lstStyle/>
            <a:p>
              <a:endParaRPr lang="id-ID"/>
            </a:p>
          </p:txBody>
        </p:sp>
        <p:sp>
          <p:nvSpPr>
            <p:cNvPr id="7181" name="Line 21"/>
            <p:cNvSpPr>
              <a:spLocks noChangeShapeType="1"/>
            </p:cNvSpPr>
            <p:nvPr/>
          </p:nvSpPr>
          <p:spPr bwMode="auto">
            <a:xfrm>
              <a:off x="6156325" y="2493963"/>
              <a:ext cx="215900" cy="0"/>
            </a:xfrm>
            <a:prstGeom prst="line">
              <a:avLst/>
            </a:prstGeom>
            <a:noFill/>
            <a:ln w="12700">
              <a:solidFill>
                <a:schemeClr val="tx1"/>
              </a:solidFill>
              <a:round/>
              <a:headEnd/>
              <a:tailEnd type="triangle" w="med" len="med"/>
            </a:ln>
          </p:spPr>
          <p:txBody>
            <a:bodyPr wrap="none" anchor="ctr"/>
            <a:lstStyle/>
            <a:p>
              <a:endParaRPr lang="id-ID"/>
            </a:p>
          </p:txBody>
        </p:sp>
        <p:sp>
          <p:nvSpPr>
            <p:cNvPr id="7182" name="Line 23"/>
            <p:cNvSpPr>
              <a:spLocks noChangeShapeType="1"/>
            </p:cNvSpPr>
            <p:nvPr/>
          </p:nvSpPr>
          <p:spPr bwMode="auto">
            <a:xfrm>
              <a:off x="6804025" y="2636838"/>
              <a:ext cx="0" cy="504825"/>
            </a:xfrm>
            <a:prstGeom prst="line">
              <a:avLst/>
            </a:prstGeom>
            <a:noFill/>
            <a:ln w="12700">
              <a:solidFill>
                <a:schemeClr val="tx1"/>
              </a:solidFill>
              <a:round/>
              <a:headEnd/>
              <a:tailEnd type="triangle" w="med" len="med"/>
            </a:ln>
          </p:spPr>
          <p:txBody>
            <a:bodyPr wrap="none" anchor="ctr"/>
            <a:lstStyle/>
            <a:p>
              <a:endParaRPr lang="id-ID"/>
            </a:p>
          </p:txBody>
        </p:sp>
        <p:sp>
          <p:nvSpPr>
            <p:cNvPr id="7183" name="Line 24"/>
            <p:cNvSpPr>
              <a:spLocks noChangeShapeType="1"/>
            </p:cNvSpPr>
            <p:nvPr/>
          </p:nvSpPr>
          <p:spPr bwMode="auto">
            <a:xfrm flipV="1">
              <a:off x="6156325" y="3284538"/>
              <a:ext cx="358775" cy="1587"/>
            </a:xfrm>
            <a:prstGeom prst="line">
              <a:avLst/>
            </a:prstGeom>
            <a:noFill/>
            <a:ln w="12700">
              <a:solidFill>
                <a:schemeClr val="tx1"/>
              </a:solidFill>
              <a:round/>
              <a:headEnd type="triangle" w="med" len="med"/>
              <a:tailEnd type="triangle" w="med" len="med"/>
            </a:ln>
          </p:spPr>
          <p:txBody>
            <a:bodyPr wrap="none" anchor="ctr"/>
            <a:lstStyle/>
            <a:p>
              <a:endParaRPr lang="id-ID"/>
            </a:p>
          </p:txBody>
        </p:sp>
        <p:sp>
          <p:nvSpPr>
            <p:cNvPr id="7184" name="Line 25"/>
            <p:cNvSpPr>
              <a:spLocks noChangeShapeType="1"/>
            </p:cNvSpPr>
            <p:nvPr/>
          </p:nvSpPr>
          <p:spPr bwMode="auto">
            <a:xfrm>
              <a:off x="6154738" y="4076700"/>
              <a:ext cx="649287" cy="0"/>
            </a:xfrm>
            <a:prstGeom prst="line">
              <a:avLst/>
            </a:prstGeom>
            <a:noFill/>
            <a:ln w="12700">
              <a:solidFill>
                <a:schemeClr val="tx1"/>
              </a:solidFill>
              <a:round/>
              <a:headEnd type="triangle" w="med" len="med"/>
              <a:tailEnd/>
            </a:ln>
          </p:spPr>
          <p:txBody>
            <a:bodyPr wrap="none" anchor="ctr"/>
            <a:lstStyle/>
            <a:p>
              <a:endParaRPr lang="id-ID"/>
            </a:p>
          </p:txBody>
        </p:sp>
        <p:sp>
          <p:nvSpPr>
            <p:cNvPr id="7185" name="Rectangle 26"/>
            <p:cNvSpPr>
              <a:spLocks noChangeArrowheads="1"/>
            </p:cNvSpPr>
            <p:nvPr/>
          </p:nvSpPr>
          <p:spPr bwMode="auto">
            <a:xfrm>
              <a:off x="2214546" y="2133600"/>
              <a:ext cx="5237179" cy="2303463"/>
            </a:xfrm>
            <a:prstGeom prst="rect">
              <a:avLst/>
            </a:prstGeom>
            <a:noFill/>
            <a:ln w="9525" algn="ctr">
              <a:solidFill>
                <a:schemeClr val="tx1"/>
              </a:solidFill>
              <a:miter lim="800000"/>
              <a:headEnd/>
              <a:tailEnd/>
            </a:ln>
          </p:spPr>
          <p:txBody>
            <a:bodyPr wrap="none" anchor="ctr"/>
            <a:lstStyle/>
            <a:p>
              <a:endParaRPr lang="en-US"/>
            </a:p>
          </p:txBody>
        </p:sp>
        <p:sp>
          <p:nvSpPr>
            <p:cNvPr id="7186" name="AutoShape 30"/>
            <p:cNvSpPr>
              <a:spLocks noChangeArrowheads="1"/>
            </p:cNvSpPr>
            <p:nvPr/>
          </p:nvSpPr>
          <p:spPr bwMode="auto">
            <a:xfrm>
              <a:off x="4572000" y="2278063"/>
              <a:ext cx="1584325" cy="431800"/>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7187" name="AutoShape 31"/>
            <p:cNvSpPr>
              <a:spLocks noChangeArrowheads="1"/>
            </p:cNvSpPr>
            <p:nvPr/>
          </p:nvSpPr>
          <p:spPr bwMode="auto">
            <a:xfrm>
              <a:off x="4572000" y="2925763"/>
              <a:ext cx="1584325" cy="720725"/>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7188" name="AutoShape 32"/>
            <p:cNvSpPr>
              <a:spLocks noChangeArrowheads="1"/>
            </p:cNvSpPr>
            <p:nvPr/>
          </p:nvSpPr>
          <p:spPr bwMode="auto">
            <a:xfrm>
              <a:off x="6516688" y="3141663"/>
              <a:ext cx="576262" cy="285750"/>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7189" name="AutoShape 33"/>
            <p:cNvSpPr>
              <a:spLocks noChangeArrowheads="1"/>
            </p:cNvSpPr>
            <p:nvPr/>
          </p:nvSpPr>
          <p:spPr bwMode="auto">
            <a:xfrm>
              <a:off x="6372225" y="2349500"/>
              <a:ext cx="968070" cy="301204"/>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7190" name="Text Box 37"/>
            <p:cNvSpPr txBox="1">
              <a:spLocks noChangeArrowheads="1"/>
            </p:cNvSpPr>
            <p:nvPr/>
          </p:nvSpPr>
          <p:spPr bwMode="auto">
            <a:xfrm>
              <a:off x="4572000" y="3933825"/>
              <a:ext cx="1655763" cy="274638"/>
            </a:xfrm>
            <a:prstGeom prst="rect">
              <a:avLst/>
            </a:prstGeom>
            <a:noFill/>
            <a:ln w="9525">
              <a:noFill/>
              <a:miter lim="800000"/>
              <a:headEnd/>
              <a:tailEnd/>
            </a:ln>
          </p:spPr>
          <p:txBody>
            <a:bodyPr>
              <a:spAutoFit/>
            </a:bodyPr>
            <a:lstStyle/>
            <a:p>
              <a:pPr>
                <a:spcBef>
                  <a:spcPct val="50000"/>
                </a:spcBef>
              </a:pPr>
              <a:r>
                <a:rPr lang="en-US" sz="1200">
                  <a:solidFill>
                    <a:srgbClr val="000000"/>
                  </a:solidFill>
                </a:rPr>
                <a:t>Coral Reef Ecosystems </a:t>
              </a:r>
            </a:p>
          </p:txBody>
        </p:sp>
        <p:sp>
          <p:nvSpPr>
            <p:cNvPr id="7191" name="AutoShape 38"/>
            <p:cNvSpPr>
              <a:spLocks noChangeArrowheads="1"/>
            </p:cNvSpPr>
            <p:nvPr/>
          </p:nvSpPr>
          <p:spPr bwMode="auto">
            <a:xfrm>
              <a:off x="4572000" y="3933825"/>
              <a:ext cx="1584325" cy="288925"/>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7192" name="Line 39"/>
            <p:cNvSpPr>
              <a:spLocks noChangeShapeType="1"/>
            </p:cNvSpPr>
            <p:nvPr/>
          </p:nvSpPr>
          <p:spPr bwMode="auto">
            <a:xfrm>
              <a:off x="5362575" y="3644900"/>
              <a:ext cx="0" cy="288925"/>
            </a:xfrm>
            <a:prstGeom prst="line">
              <a:avLst/>
            </a:prstGeom>
            <a:noFill/>
            <a:ln w="9525">
              <a:solidFill>
                <a:schemeClr val="tx1"/>
              </a:solidFill>
              <a:round/>
              <a:headEnd type="triangle" w="med" len="med"/>
              <a:tailEnd type="triangle" w="med" len="med"/>
            </a:ln>
          </p:spPr>
          <p:txBody>
            <a:bodyPr wrap="none" anchor="ctr"/>
            <a:lstStyle/>
            <a:p>
              <a:endParaRPr lang="id-ID"/>
            </a:p>
          </p:txBody>
        </p:sp>
        <p:sp>
          <p:nvSpPr>
            <p:cNvPr id="7193" name="Line 40"/>
            <p:cNvSpPr>
              <a:spLocks noChangeShapeType="1"/>
            </p:cNvSpPr>
            <p:nvPr/>
          </p:nvSpPr>
          <p:spPr bwMode="auto">
            <a:xfrm flipH="1">
              <a:off x="6804025" y="3429000"/>
              <a:ext cx="1588" cy="647700"/>
            </a:xfrm>
            <a:prstGeom prst="line">
              <a:avLst/>
            </a:prstGeom>
            <a:noFill/>
            <a:ln w="12700">
              <a:solidFill>
                <a:schemeClr val="tx1"/>
              </a:solidFill>
              <a:round/>
              <a:headEnd type="triangle" w="med" len="med"/>
              <a:tailEnd/>
            </a:ln>
          </p:spPr>
          <p:txBody>
            <a:bodyPr wrap="none" anchor="ctr"/>
            <a:lstStyle/>
            <a:p>
              <a:endParaRPr lang="id-ID"/>
            </a:p>
          </p:txBody>
        </p:sp>
        <p:sp>
          <p:nvSpPr>
            <p:cNvPr id="7194" name="AutoShape 41"/>
            <p:cNvSpPr>
              <a:spLocks noChangeArrowheads="1"/>
            </p:cNvSpPr>
            <p:nvPr/>
          </p:nvSpPr>
          <p:spPr bwMode="auto">
            <a:xfrm>
              <a:off x="4211638" y="2852738"/>
              <a:ext cx="3095625" cy="1439862"/>
            </a:xfrm>
            <a:prstGeom prst="roundRect">
              <a:avLst>
                <a:gd name="adj" fmla="val 16667"/>
              </a:avLst>
            </a:prstGeom>
            <a:noFill/>
            <a:ln w="9525" algn="ctr">
              <a:solidFill>
                <a:schemeClr val="tx1"/>
              </a:solidFill>
              <a:prstDash val="dash"/>
              <a:round/>
              <a:headEnd/>
              <a:tailEnd/>
            </a:ln>
          </p:spPr>
          <p:txBody>
            <a:bodyPr wrap="none" anchor="ctr"/>
            <a:lstStyle/>
            <a:p>
              <a:endParaRPr lang="en-US"/>
            </a:p>
          </p:txBody>
        </p:sp>
        <p:sp>
          <p:nvSpPr>
            <p:cNvPr id="7195" name="Line 45"/>
            <p:cNvSpPr>
              <a:spLocks noChangeShapeType="1"/>
            </p:cNvSpPr>
            <p:nvPr/>
          </p:nvSpPr>
          <p:spPr bwMode="auto">
            <a:xfrm>
              <a:off x="4354513" y="2492375"/>
              <a:ext cx="217487" cy="0"/>
            </a:xfrm>
            <a:prstGeom prst="line">
              <a:avLst/>
            </a:prstGeom>
            <a:noFill/>
            <a:ln w="12700">
              <a:solidFill>
                <a:schemeClr val="tx1"/>
              </a:solidFill>
              <a:round/>
              <a:headEnd/>
              <a:tailEnd type="triangle" w="med" len="med"/>
            </a:ln>
          </p:spPr>
          <p:txBody>
            <a:bodyPr wrap="none" anchor="ctr"/>
            <a:lstStyle/>
            <a:p>
              <a:endParaRPr lang="id-ID"/>
            </a:p>
          </p:txBody>
        </p:sp>
      </p:grpSp>
      <p:sp>
        <p:nvSpPr>
          <p:cNvPr id="7171" name="TextBox 25"/>
          <p:cNvSpPr txBox="1">
            <a:spLocks noChangeArrowheads="1"/>
          </p:cNvSpPr>
          <p:nvPr/>
        </p:nvSpPr>
        <p:spPr bwMode="auto">
          <a:xfrm>
            <a:off x="1424756" y="116632"/>
            <a:ext cx="6891660" cy="400110"/>
          </a:xfrm>
          <a:prstGeom prst="rect">
            <a:avLst/>
          </a:prstGeom>
          <a:noFill/>
          <a:ln w="9525">
            <a:noFill/>
            <a:miter lim="800000"/>
            <a:headEnd/>
            <a:tailEnd/>
          </a:ln>
        </p:spPr>
        <p:txBody>
          <a:bodyPr wrap="square">
            <a:spAutoFit/>
          </a:bodyPr>
          <a:lstStyle/>
          <a:p>
            <a:pPr algn="ctr"/>
            <a:r>
              <a:rPr lang="en-US" sz="2000" b="1" dirty="0"/>
              <a:t>Local Governance of </a:t>
            </a:r>
            <a:r>
              <a:rPr lang="en-US" sz="2000" b="1" dirty="0" err="1"/>
              <a:t>Gili</a:t>
            </a:r>
            <a:r>
              <a:rPr lang="en-US" sz="2000" b="1" dirty="0"/>
              <a:t> Indah  Coral Reefs</a:t>
            </a:r>
          </a:p>
        </p:txBody>
      </p:sp>
      <p:sp>
        <p:nvSpPr>
          <p:cNvPr id="7172" name="TextBox 26"/>
          <p:cNvSpPr txBox="1">
            <a:spLocks noChangeArrowheads="1"/>
          </p:cNvSpPr>
          <p:nvPr/>
        </p:nvSpPr>
        <p:spPr bwMode="auto">
          <a:xfrm>
            <a:off x="571500" y="4714875"/>
            <a:ext cx="8001000" cy="1200150"/>
          </a:xfrm>
          <a:prstGeom prst="rect">
            <a:avLst/>
          </a:prstGeom>
          <a:noFill/>
          <a:ln w="9525">
            <a:noFill/>
            <a:miter lim="800000"/>
            <a:headEnd/>
            <a:tailEnd/>
          </a:ln>
        </p:spPr>
        <p:txBody>
          <a:bodyPr>
            <a:spAutoFit/>
          </a:bodyPr>
          <a:lstStyle/>
          <a:p>
            <a:pPr algn="just"/>
            <a:r>
              <a:rPr lang="en-US"/>
              <a:t>Tahap1. Perangkat desa dan tokoh masyarakat menyusun peraturan desa. Hasilnya berupa perdes ttang pengelolaan terumbu karang. Target dari perdesa tsb adalah masyarakat lokal yang mrupakan aktor dengan  kepentingan  yang beragam.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6"/>
          <p:cNvSpPr txBox="1">
            <a:spLocks noChangeArrowheads="1"/>
          </p:cNvSpPr>
          <p:nvPr/>
        </p:nvSpPr>
        <p:spPr bwMode="auto">
          <a:xfrm>
            <a:off x="896938" y="2871788"/>
            <a:ext cx="1671637" cy="457200"/>
          </a:xfrm>
          <a:prstGeom prst="rect">
            <a:avLst/>
          </a:prstGeom>
          <a:noFill/>
          <a:ln w="9525">
            <a:noFill/>
            <a:miter lim="800000"/>
            <a:headEnd/>
            <a:tailEnd/>
          </a:ln>
        </p:spPr>
        <p:txBody>
          <a:bodyPr>
            <a:spAutoFit/>
          </a:bodyPr>
          <a:lstStyle/>
          <a:p>
            <a:pPr>
              <a:spcBef>
                <a:spcPct val="50000"/>
              </a:spcBef>
            </a:pPr>
            <a:r>
              <a:rPr lang="en-US" sz="1200">
                <a:solidFill>
                  <a:srgbClr val="000000"/>
                </a:solidFill>
              </a:rPr>
              <a:t>Operational Choice Level</a:t>
            </a:r>
          </a:p>
        </p:txBody>
      </p:sp>
      <p:sp>
        <p:nvSpPr>
          <p:cNvPr id="8195" name="Text Box 7"/>
          <p:cNvSpPr txBox="1">
            <a:spLocks noChangeArrowheads="1"/>
          </p:cNvSpPr>
          <p:nvPr/>
        </p:nvSpPr>
        <p:spPr bwMode="auto">
          <a:xfrm>
            <a:off x="3346450" y="1935163"/>
            <a:ext cx="3005138" cy="274637"/>
          </a:xfrm>
          <a:prstGeom prst="rect">
            <a:avLst/>
          </a:prstGeom>
          <a:noFill/>
          <a:ln w="9525">
            <a:noFill/>
            <a:miter lim="800000"/>
            <a:headEnd/>
            <a:tailEnd/>
          </a:ln>
        </p:spPr>
        <p:txBody>
          <a:bodyPr>
            <a:spAutoFit/>
          </a:bodyPr>
          <a:lstStyle/>
          <a:p>
            <a:pPr>
              <a:spcBef>
                <a:spcPct val="50000"/>
              </a:spcBef>
            </a:pPr>
            <a:r>
              <a:rPr lang="en-US" sz="1200">
                <a:solidFill>
                  <a:srgbClr val="000000"/>
                </a:solidFill>
              </a:rPr>
              <a:t>Mataram University (P2BK) </a:t>
            </a:r>
          </a:p>
        </p:txBody>
      </p:sp>
      <p:sp>
        <p:nvSpPr>
          <p:cNvPr id="8196" name="Text Box 8"/>
          <p:cNvSpPr txBox="1">
            <a:spLocks noChangeArrowheads="1"/>
          </p:cNvSpPr>
          <p:nvPr/>
        </p:nvSpPr>
        <p:spPr bwMode="auto">
          <a:xfrm>
            <a:off x="7132638" y="2655888"/>
            <a:ext cx="892175" cy="274637"/>
          </a:xfrm>
          <a:prstGeom prst="rect">
            <a:avLst/>
          </a:prstGeom>
          <a:noFill/>
          <a:ln w="9525">
            <a:noFill/>
            <a:miter lim="800000"/>
            <a:headEnd/>
            <a:tailEnd/>
          </a:ln>
        </p:spPr>
        <p:txBody>
          <a:bodyPr>
            <a:spAutoFit/>
          </a:bodyPr>
          <a:lstStyle/>
          <a:p>
            <a:pPr>
              <a:spcBef>
                <a:spcPct val="50000"/>
              </a:spcBef>
            </a:pPr>
            <a:r>
              <a:rPr lang="en-US" sz="1200">
                <a:solidFill>
                  <a:srgbClr val="000000"/>
                </a:solidFill>
              </a:rPr>
              <a:t>Rules</a:t>
            </a:r>
          </a:p>
        </p:txBody>
      </p:sp>
      <p:sp>
        <p:nvSpPr>
          <p:cNvPr id="8197" name="Text Box 9"/>
          <p:cNvSpPr txBox="1">
            <a:spLocks noChangeArrowheads="1"/>
          </p:cNvSpPr>
          <p:nvPr/>
        </p:nvSpPr>
        <p:spPr bwMode="auto">
          <a:xfrm>
            <a:off x="896938" y="1792288"/>
            <a:ext cx="1558925" cy="457200"/>
          </a:xfrm>
          <a:prstGeom prst="rect">
            <a:avLst/>
          </a:prstGeom>
          <a:noFill/>
          <a:ln w="9525">
            <a:noFill/>
            <a:miter lim="800000"/>
            <a:headEnd/>
            <a:tailEnd/>
          </a:ln>
        </p:spPr>
        <p:txBody>
          <a:bodyPr>
            <a:spAutoFit/>
          </a:bodyPr>
          <a:lstStyle/>
          <a:p>
            <a:pPr>
              <a:spcBef>
                <a:spcPct val="50000"/>
              </a:spcBef>
            </a:pPr>
            <a:r>
              <a:rPr lang="en-US" sz="1200">
                <a:solidFill>
                  <a:srgbClr val="000000"/>
                </a:solidFill>
              </a:rPr>
              <a:t>Collective Choice Level</a:t>
            </a:r>
          </a:p>
        </p:txBody>
      </p:sp>
      <p:sp>
        <p:nvSpPr>
          <p:cNvPr id="8198" name="Text Box 13"/>
          <p:cNvSpPr txBox="1">
            <a:spLocks noChangeArrowheads="1"/>
          </p:cNvSpPr>
          <p:nvPr/>
        </p:nvSpPr>
        <p:spPr bwMode="auto">
          <a:xfrm>
            <a:off x="6727825" y="1935163"/>
            <a:ext cx="1558925" cy="274637"/>
          </a:xfrm>
          <a:prstGeom prst="rect">
            <a:avLst/>
          </a:prstGeom>
          <a:noFill/>
          <a:ln w="9525">
            <a:noFill/>
            <a:miter lim="800000"/>
            <a:headEnd/>
            <a:tailEnd/>
          </a:ln>
        </p:spPr>
        <p:txBody>
          <a:bodyPr>
            <a:spAutoFit/>
          </a:bodyPr>
          <a:lstStyle/>
          <a:p>
            <a:pPr>
              <a:spcBef>
                <a:spcPct val="50000"/>
              </a:spcBef>
            </a:pPr>
            <a:r>
              <a:rPr lang="en-US" sz="1200">
                <a:solidFill>
                  <a:srgbClr val="000000"/>
                </a:solidFill>
              </a:rPr>
              <a:t>Formulation of rules</a:t>
            </a:r>
          </a:p>
        </p:txBody>
      </p:sp>
      <p:sp>
        <p:nvSpPr>
          <p:cNvPr id="8199" name="Line 16"/>
          <p:cNvSpPr>
            <a:spLocks noChangeShapeType="1"/>
          </p:cNvSpPr>
          <p:nvPr/>
        </p:nvSpPr>
        <p:spPr bwMode="auto">
          <a:xfrm flipV="1">
            <a:off x="3013075" y="2079625"/>
            <a:ext cx="0" cy="720725"/>
          </a:xfrm>
          <a:prstGeom prst="line">
            <a:avLst/>
          </a:prstGeom>
          <a:noFill/>
          <a:ln w="9525">
            <a:solidFill>
              <a:schemeClr val="tx1"/>
            </a:solidFill>
            <a:round/>
            <a:headEnd/>
            <a:tailEnd/>
          </a:ln>
        </p:spPr>
        <p:txBody>
          <a:bodyPr wrap="none" anchor="ctr"/>
          <a:lstStyle/>
          <a:p>
            <a:endParaRPr lang="id-ID"/>
          </a:p>
        </p:txBody>
      </p:sp>
      <p:sp>
        <p:nvSpPr>
          <p:cNvPr id="8200" name="Line 17"/>
          <p:cNvSpPr>
            <a:spLocks noChangeShapeType="1"/>
          </p:cNvSpPr>
          <p:nvPr/>
        </p:nvSpPr>
        <p:spPr bwMode="auto">
          <a:xfrm>
            <a:off x="3013075" y="2079625"/>
            <a:ext cx="333375" cy="0"/>
          </a:xfrm>
          <a:prstGeom prst="line">
            <a:avLst/>
          </a:prstGeom>
          <a:noFill/>
          <a:ln w="9525">
            <a:solidFill>
              <a:schemeClr val="tx1"/>
            </a:solidFill>
            <a:round/>
            <a:headEnd/>
            <a:tailEnd type="triangle" w="med" len="med"/>
          </a:ln>
        </p:spPr>
        <p:txBody>
          <a:bodyPr wrap="none" anchor="ctr"/>
          <a:lstStyle/>
          <a:p>
            <a:endParaRPr lang="id-ID"/>
          </a:p>
        </p:txBody>
      </p:sp>
      <p:sp>
        <p:nvSpPr>
          <p:cNvPr id="8201" name="Line 18"/>
          <p:cNvSpPr>
            <a:spLocks noChangeShapeType="1"/>
          </p:cNvSpPr>
          <p:nvPr/>
        </p:nvSpPr>
        <p:spPr bwMode="auto">
          <a:xfrm>
            <a:off x="6242050" y="2079625"/>
            <a:ext cx="444500" cy="0"/>
          </a:xfrm>
          <a:prstGeom prst="line">
            <a:avLst/>
          </a:prstGeom>
          <a:noFill/>
          <a:ln w="9525">
            <a:solidFill>
              <a:schemeClr val="tx1"/>
            </a:solidFill>
            <a:round/>
            <a:headEnd/>
            <a:tailEnd type="triangle" w="med" len="med"/>
          </a:ln>
        </p:spPr>
        <p:txBody>
          <a:bodyPr wrap="none" anchor="ctr"/>
          <a:lstStyle/>
          <a:p>
            <a:endParaRPr lang="id-ID"/>
          </a:p>
        </p:txBody>
      </p:sp>
      <p:sp>
        <p:nvSpPr>
          <p:cNvPr id="8202" name="Line 19"/>
          <p:cNvSpPr>
            <a:spLocks noChangeShapeType="1"/>
          </p:cNvSpPr>
          <p:nvPr/>
        </p:nvSpPr>
        <p:spPr bwMode="auto">
          <a:xfrm>
            <a:off x="7580313" y="2224088"/>
            <a:ext cx="0" cy="431800"/>
          </a:xfrm>
          <a:prstGeom prst="line">
            <a:avLst/>
          </a:prstGeom>
          <a:noFill/>
          <a:ln w="9525">
            <a:solidFill>
              <a:schemeClr val="tx1"/>
            </a:solidFill>
            <a:round/>
            <a:headEnd/>
            <a:tailEnd type="triangle" w="med" len="med"/>
          </a:ln>
        </p:spPr>
        <p:txBody>
          <a:bodyPr wrap="none" anchor="ctr"/>
          <a:lstStyle/>
          <a:p>
            <a:endParaRPr lang="id-ID"/>
          </a:p>
        </p:txBody>
      </p:sp>
      <p:sp>
        <p:nvSpPr>
          <p:cNvPr id="8203" name="Text Box 25"/>
          <p:cNvSpPr txBox="1">
            <a:spLocks noChangeArrowheads="1"/>
          </p:cNvSpPr>
          <p:nvPr/>
        </p:nvSpPr>
        <p:spPr bwMode="auto">
          <a:xfrm>
            <a:off x="4265613" y="1358900"/>
            <a:ext cx="949325" cy="276225"/>
          </a:xfrm>
          <a:prstGeom prst="rect">
            <a:avLst/>
          </a:prstGeom>
          <a:noFill/>
          <a:ln w="9525">
            <a:noFill/>
            <a:miter lim="800000"/>
            <a:headEnd/>
            <a:tailEnd/>
          </a:ln>
        </p:spPr>
        <p:txBody>
          <a:bodyPr>
            <a:spAutoFit/>
          </a:bodyPr>
          <a:lstStyle/>
          <a:p>
            <a:pPr>
              <a:spcBef>
                <a:spcPct val="50000"/>
              </a:spcBef>
            </a:pPr>
            <a:r>
              <a:rPr lang="en-US" sz="1200">
                <a:solidFill>
                  <a:srgbClr val="000000"/>
                </a:solidFill>
              </a:rPr>
              <a:t>BAPPEDA </a:t>
            </a:r>
          </a:p>
        </p:txBody>
      </p:sp>
      <p:sp>
        <p:nvSpPr>
          <p:cNvPr id="8204" name="Rectangle 30"/>
          <p:cNvSpPr>
            <a:spLocks noChangeArrowheads="1"/>
          </p:cNvSpPr>
          <p:nvPr/>
        </p:nvSpPr>
        <p:spPr bwMode="auto">
          <a:xfrm>
            <a:off x="785813" y="1143000"/>
            <a:ext cx="7572375" cy="2808288"/>
          </a:xfrm>
          <a:prstGeom prst="rect">
            <a:avLst/>
          </a:prstGeom>
          <a:noFill/>
          <a:ln w="9525" algn="ctr">
            <a:solidFill>
              <a:schemeClr val="tx1"/>
            </a:solidFill>
            <a:miter lim="800000"/>
            <a:headEnd/>
            <a:tailEnd/>
          </a:ln>
        </p:spPr>
        <p:txBody>
          <a:bodyPr wrap="none" anchor="ctr"/>
          <a:lstStyle/>
          <a:p>
            <a:endParaRPr lang="en-US"/>
          </a:p>
        </p:txBody>
      </p:sp>
      <p:sp>
        <p:nvSpPr>
          <p:cNvPr id="8205" name="Line 36"/>
          <p:cNvSpPr>
            <a:spLocks noChangeShapeType="1"/>
          </p:cNvSpPr>
          <p:nvPr/>
        </p:nvSpPr>
        <p:spPr bwMode="auto">
          <a:xfrm>
            <a:off x="4792663" y="1647825"/>
            <a:ext cx="0" cy="287338"/>
          </a:xfrm>
          <a:prstGeom prst="line">
            <a:avLst/>
          </a:prstGeom>
          <a:noFill/>
          <a:ln w="9525">
            <a:solidFill>
              <a:schemeClr val="tx1"/>
            </a:solidFill>
            <a:round/>
            <a:headEnd/>
            <a:tailEnd type="triangle" w="med" len="med"/>
          </a:ln>
        </p:spPr>
        <p:txBody>
          <a:bodyPr wrap="none" anchor="ctr"/>
          <a:lstStyle/>
          <a:p>
            <a:endParaRPr lang="id-ID"/>
          </a:p>
        </p:txBody>
      </p:sp>
      <p:sp>
        <p:nvSpPr>
          <p:cNvPr id="8206" name="Text Box 39"/>
          <p:cNvSpPr txBox="1">
            <a:spLocks noChangeArrowheads="1"/>
          </p:cNvSpPr>
          <p:nvPr/>
        </p:nvSpPr>
        <p:spPr bwMode="auto">
          <a:xfrm>
            <a:off x="3346450" y="2511425"/>
            <a:ext cx="2116138" cy="661988"/>
          </a:xfrm>
          <a:prstGeom prst="rect">
            <a:avLst/>
          </a:prstGeom>
          <a:noFill/>
          <a:ln w="9525">
            <a:noFill/>
            <a:miter lim="800000"/>
            <a:headEnd/>
            <a:tailEnd/>
          </a:ln>
        </p:spPr>
        <p:txBody>
          <a:bodyPr>
            <a:spAutoFit/>
          </a:bodyPr>
          <a:lstStyle/>
          <a:p>
            <a:pPr marL="87313" indent="-87313">
              <a:lnSpc>
                <a:spcPct val="70000"/>
              </a:lnSpc>
              <a:spcBef>
                <a:spcPct val="50000"/>
              </a:spcBef>
            </a:pPr>
            <a:r>
              <a:rPr lang="en-US" sz="1200">
                <a:solidFill>
                  <a:srgbClr val="000000"/>
                </a:solidFill>
              </a:rPr>
              <a:t>Local community </a:t>
            </a:r>
          </a:p>
          <a:p>
            <a:pPr marL="87313" indent="-87313">
              <a:lnSpc>
                <a:spcPct val="70000"/>
              </a:lnSpc>
              <a:spcBef>
                <a:spcPct val="50000"/>
              </a:spcBef>
              <a:buFontTx/>
              <a:buChar char="•"/>
            </a:pPr>
            <a:r>
              <a:rPr lang="de-DE" sz="1200">
                <a:solidFill>
                  <a:srgbClr val="000000"/>
                </a:solidFill>
              </a:rPr>
              <a:t>Different actors </a:t>
            </a:r>
          </a:p>
          <a:p>
            <a:pPr marL="87313" indent="-87313">
              <a:lnSpc>
                <a:spcPct val="70000"/>
              </a:lnSpc>
              <a:spcBef>
                <a:spcPct val="50000"/>
              </a:spcBef>
              <a:buFontTx/>
              <a:buChar char="•"/>
            </a:pPr>
            <a:r>
              <a:rPr lang="de-DE" sz="1200">
                <a:solidFill>
                  <a:srgbClr val="000000"/>
                </a:solidFill>
              </a:rPr>
              <a:t>Different interest</a:t>
            </a:r>
            <a:endParaRPr lang="en-US" sz="1200">
              <a:solidFill>
                <a:srgbClr val="000000"/>
              </a:solidFill>
            </a:endParaRPr>
          </a:p>
        </p:txBody>
      </p:sp>
      <p:sp>
        <p:nvSpPr>
          <p:cNvPr id="8207" name="Text Box 40"/>
          <p:cNvSpPr txBox="1">
            <a:spLocks noChangeArrowheads="1"/>
          </p:cNvSpPr>
          <p:nvPr/>
        </p:nvSpPr>
        <p:spPr bwMode="auto">
          <a:xfrm>
            <a:off x="3570288" y="3448050"/>
            <a:ext cx="1558925" cy="274638"/>
          </a:xfrm>
          <a:prstGeom prst="rect">
            <a:avLst/>
          </a:prstGeom>
          <a:noFill/>
          <a:ln w="9525">
            <a:noFill/>
            <a:miter lim="800000"/>
            <a:headEnd/>
            <a:tailEnd/>
          </a:ln>
        </p:spPr>
        <p:txBody>
          <a:bodyPr>
            <a:spAutoFit/>
          </a:bodyPr>
          <a:lstStyle/>
          <a:p>
            <a:pPr>
              <a:spcBef>
                <a:spcPct val="50000"/>
              </a:spcBef>
            </a:pPr>
            <a:r>
              <a:rPr lang="en-US" sz="1200">
                <a:solidFill>
                  <a:srgbClr val="000000"/>
                </a:solidFill>
              </a:rPr>
              <a:t>Coral Reefs </a:t>
            </a:r>
          </a:p>
        </p:txBody>
      </p:sp>
      <p:sp>
        <p:nvSpPr>
          <p:cNvPr id="8208" name="AutoShape 41"/>
          <p:cNvSpPr>
            <a:spLocks noChangeArrowheads="1"/>
          </p:cNvSpPr>
          <p:nvPr/>
        </p:nvSpPr>
        <p:spPr bwMode="auto">
          <a:xfrm>
            <a:off x="3570288" y="3448050"/>
            <a:ext cx="1558925" cy="287338"/>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8209" name="AutoShape 42"/>
          <p:cNvSpPr>
            <a:spLocks noChangeArrowheads="1"/>
          </p:cNvSpPr>
          <p:nvPr/>
        </p:nvSpPr>
        <p:spPr bwMode="auto">
          <a:xfrm>
            <a:off x="3346450" y="2439988"/>
            <a:ext cx="2006600" cy="719137"/>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8210" name="Line 43"/>
          <p:cNvSpPr>
            <a:spLocks noChangeShapeType="1"/>
          </p:cNvSpPr>
          <p:nvPr/>
        </p:nvSpPr>
        <p:spPr bwMode="auto">
          <a:xfrm>
            <a:off x="4348163" y="3159125"/>
            <a:ext cx="3175" cy="288925"/>
          </a:xfrm>
          <a:prstGeom prst="line">
            <a:avLst/>
          </a:prstGeom>
          <a:noFill/>
          <a:ln w="9525">
            <a:solidFill>
              <a:schemeClr val="tx1"/>
            </a:solidFill>
            <a:round/>
            <a:headEnd type="triangle" w="med" len="med"/>
            <a:tailEnd type="triangle" w="med" len="med"/>
          </a:ln>
        </p:spPr>
        <p:txBody>
          <a:bodyPr wrap="none" anchor="ctr"/>
          <a:lstStyle/>
          <a:p>
            <a:endParaRPr lang="id-ID"/>
          </a:p>
        </p:txBody>
      </p:sp>
      <p:sp>
        <p:nvSpPr>
          <p:cNvPr id="8211" name="AutoShape 44"/>
          <p:cNvSpPr>
            <a:spLocks noChangeArrowheads="1"/>
          </p:cNvSpPr>
          <p:nvPr/>
        </p:nvSpPr>
        <p:spPr bwMode="auto">
          <a:xfrm>
            <a:off x="7132638" y="2655888"/>
            <a:ext cx="889000" cy="287337"/>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8212" name="AutoShape 45"/>
          <p:cNvSpPr>
            <a:spLocks noChangeArrowheads="1"/>
          </p:cNvSpPr>
          <p:nvPr/>
        </p:nvSpPr>
        <p:spPr bwMode="auto">
          <a:xfrm>
            <a:off x="6686550" y="1935163"/>
            <a:ext cx="1447800" cy="288925"/>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8213" name="AutoShape 46"/>
          <p:cNvSpPr>
            <a:spLocks noChangeArrowheads="1"/>
          </p:cNvSpPr>
          <p:nvPr/>
        </p:nvSpPr>
        <p:spPr bwMode="auto">
          <a:xfrm>
            <a:off x="3346450" y="1935163"/>
            <a:ext cx="2895600" cy="288925"/>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8214" name="AutoShape 47"/>
          <p:cNvSpPr>
            <a:spLocks noChangeArrowheads="1"/>
          </p:cNvSpPr>
          <p:nvPr/>
        </p:nvSpPr>
        <p:spPr bwMode="auto">
          <a:xfrm>
            <a:off x="4127500" y="1287463"/>
            <a:ext cx="1225550" cy="360362"/>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8215" name="Line 48"/>
          <p:cNvSpPr>
            <a:spLocks noChangeShapeType="1"/>
          </p:cNvSpPr>
          <p:nvPr/>
        </p:nvSpPr>
        <p:spPr bwMode="auto">
          <a:xfrm flipH="1">
            <a:off x="6799263" y="2800350"/>
            <a:ext cx="333375" cy="0"/>
          </a:xfrm>
          <a:prstGeom prst="line">
            <a:avLst/>
          </a:prstGeom>
          <a:noFill/>
          <a:ln w="9525">
            <a:solidFill>
              <a:schemeClr val="tx1"/>
            </a:solidFill>
            <a:round/>
            <a:headEnd/>
            <a:tailEnd type="triangle" w="med" len="med"/>
          </a:ln>
        </p:spPr>
        <p:txBody>
          <a:bodyPr wrap="none" anchor="ctr"/>
          <a:lstStyle/>
          <a:p>
            <a:endParaRPr lang="id-ID"/>
          </a:p>
        </p:txBody>
      </p:sp>
      <p:sp>
        <p:nvSpPr>
          <p:cNvPr id="8216" name="Line 49"/>
          <p:cNvSpPr>
            <a:spLocks noChangeShapeType="1"/>
          </p:cNvSpPr>
          <p:nvPr/>
        </p:nvSpPr>
        <p:spPr bwMode="auto">
          <a:xfrm>
            <a:off x="3013075" y="2800350"/>
            <a:ext cx="333375" cy="0"/>
          </a:xfrm>
          <a:prstGeom prst="line">
            <a:avLst/>
          </a:prstGeom>
          <a:noFill/>
          <a:ln w="9525">
            <a:solidFill>
              <a:schemeClr val="tx1"/>
            </a:solidFill>
            <a:round/>
            <a:headEnd/>
            <a:tailEnd/>
          </a:ln>
        </p:spPr>
        <p:txBody>
          <a:bodyPr wrap="none" anchor="ctr"/>
          <a:lstStyle/>
          <a:p>
            <a:endParaRPr lang="id-ID"/>
          </a:p>
        </p:txBody>
      </p:sp>
      <p:sp>
        <p:nvSpPr>
          <p:cNvPr id="8217" name="AutoShape 52"/>
          <p:cNvSpPr>
            <a:spLocks noChangeArrowheads="1"/>
          </p:cNvSpPr>
          <p:nvPr/>
        </p:nvSpPr>
        <p:spPr bwMode="auto">
          <a:xfrm>
            <a:off x="3122613" y="2366963"/>
            <a:ext cx="5011737" cy="1512887"/>
          </a:xfrm>
          <a:prstGeom prst="roundRect">
            <a:avLst>
              <a:gd name="adj" fmla="val 16667"/>
            </a:avLst>
          </a:prstGeom>
          <a:noFill/>
          <a:ln w="9525" algn="ctr">
            <a:solidFill>
              <a:schemeClr val="tx1"/>
            </a:solidFill>
            <a:prstDash val="dash"/>
            <a:round/>
            <a:headEnd/>
            <a:tailEnd/>
          </a:ln>
        </p:spPr>
        <p:txBody>
          <a:bodyPr wrap="none" anchor="ctr"/>
          <a:lstStyle/>
          <a:p>
            <a:endParaRPr lang="en-US"/>
          </a:p>
        </p:txBody>
      </p:sp>
      <p:sp>
        <p:nvSpPr>
          <p:cNvPr id="8218" name="Text Box 53"/>
          <p:cNvSpPr txBox="1">
            <a:spLocks noChangeArrowheads="1"/>
          </p:cNvSpPr>
          <p:nvPr/>
        </p:nvSpPr>
        <p:spPr bwMode="auto">
          <a:xfrm>
            <a:off x="5686425" y="2655888"/>
            <a:ext cx="1112838" cy="274637"/>
          </a:xfrm>
          <a:prstGeom prst="rect">
            <a:avLst/>
          </a:prstGeom>
          <a:noFill/>
          <a:ln w="9525">
            <a:noFill/>
            <a:miter lim="800000"/>
            <a:headEnd/>
            <a:tailEnd/>
          </a:ln>
        </p:spPr>
        <p:txBody>
          <a:bodyPr>
            <a:spAutoFit/>
          </a:bodyPr>
          <a:lstStyle/>
          <a:p>
            <a:pPr>
              <a:spcBef>
                <a:spcPct val="50000"/>
              </a:spcBef>
            </a:pPr>
            <a:r>
              <a:rPr lang="en-US" sz="1200">
                <a:solidFill>
                  <a:srgbClr val="000000"/>
                </a:solidFill>
              </a:rPr>
              <a:t>KPLTK</a:t>
            </a:r>
          </a:p>
        </p:txBody>
      </p:sp>
      <p:sp>
        <p:nvSpPr>
          <p:cNvPr id="8219" name="AutoShape 55"/>
          <p:cNvSpPr>
            <a:spLocks noChangeArrowheads="1"/>
          </p:cNvSpPr>
          <p:nvPr/>
        </p:nvSpPr>
        <p:spPr bwMode="auto">
          <a:xfrm>
            <a:off x="5686425" y="2584450"/>
            <a:ext cx="1112838" cy="431800"/>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8220" name="Line 56"/>
          <p:cNvSpPr>
            <a:spLocks noChangeShapeType="1"/>
          </p:cNvSpPr>
          <p:nvPr/>
        </p:nvSpPr>
        <p:spPr bwMode="auto">
          <a:xfrm flipH="1">
            <a:off x="5353050" y="2800350"/>
            <a:ext cx="333375" cy="0"/>
          </a:xfrm>
          <a:prstGeom prst="line">
            <a:avLst/>
          </a:prstGeom>
          <a:noFill/>
          <a:ln w="9525">
            <a:solidFill>
              <a:schemeClr val="tx1"/>
            </a:solidFill>
            <a:round/>
            <a:headEnd/>
            <a:tailEnd type="triangle" w="med" len="med"/>
          </a:ln>
        </p:spPr>
        <p:txBody>
          <a:bodyPr wrap="none" anchor="ctr"/>
          <a:lstStyle/>
          <a:p>
            <a:endParaRPr lang="id-ID"/>
          </a:p>
        </p:txBody>
      </p:sp>
      <p:sp>
        <p:nvSpPr>
          <p:cNvPr id="8221" name="TextBox 29"/>
          <p:cNvSpPr txBox="1">
            <a:spLocks noChangeArrowheads="1"/>
          </p:cNvSpPr>
          <p:nvPr/>
        </p:nvSpPr>
        <p:spPr bwMode="auto">
          <a:xfrm>
            <a:off x="1208732" y="159023"/>
            <a:ext cx="6819652" cy="461665"/>
          </a:xfrm>
          <a:prstGeom prst="rect">
            <a:avLst/>
          </a:prstGeom>
          <a:noFill/>
          <a:ln w="9525">
            <a:noFill/>
            <a:miter lim="800000"/>
            <a:headEnd/>
            <a:tailEnd/>
          </a:ln>
        </p:spPr>
        <p:txBody>
          <a:bodyPr wrap="square">
            <a:spAutoFit/>
          </a:bodyPr>
          <a:lstStyle/>
          <a:p>
            <a:pPr algn="ctr"/>
            <a:r>
              <a:rPr lang="en-US" sz="2400" b="1" dirty="0"/>
              <a:t>Local Governance of </a:t>
            </a:r>
            <a:r>
              <a:rPr lang="en-US" sz="2400" b="1" dirty="0" err="1"/>
              <a:t>Gili</a:t>
            </a:r>
            <a:r>
              <a:rPr lang="en-US" sz="2400" b="1" dirty="0"/>
              <a:t> Indah  Coral Reefs</a:t>
            </a:r>
          </a:p>
        </p:txBody>
      </p:sp>
      <p:sp>
        <p:nvSpPr>
          <p:cNvPr id="8222" name="TextBox 30"/>
          <p:cNvSpPr txBox="1">
            <a:spLocks noChangeArrowheads="1"/>
          </p:cNvSpPr>
          <p:nvPr/>
        </p:nvSpPr>
        <p:spPr bwMode="auto">
          <a:xfrm>
            <a:off x="571500" y="4214813"/>
            <a:ext cx="8001000" cy="2308225"/>
          </a:xfrm>
          <a:prstGeom prst="rect">
            <a:avLst/>
          </a:prstGeom>
          <a:noFill/>
          <a:ln w="9525">
            <a:noFill/>
            <a:miter lim="800000"/>
            <a:headEnd/>
            <a:tailEnd/>
          </a:ln>
        </p:spPr>
        <p:txBody>
          <a:bodyPr>
            <a:spAutoFit/>
          </a:bodyPr>
          <a:lstStyle/>
          <a:p>
            <a:pPr algn="just"/>
            <a:r>
              <a:rPr lang="en-US"/>
              <a:t>Tahap2. BAPPEDA mendapatkan proyek untuk mengembnagkan CBM di Gili Indah, bekerjasama dengan UNRAM menyusun aturan desa yang ttg pengelolaan TK yang lebih baik dari yang telah dibuat oleh desa sebelumnya. Aturan ini kemudian ditetapkan sebagai perdes yahg dijalankan oleh kelompok pengelola lingkungan terumbu karang yang diketuai oleh kepala desa. Target dari perdes tsb adalah masyarakat lokal yang merupakan aktor dengan  kepentingan  yang beragam. Dalam pelaksanaanya tata kelola tersebut tidak efektif.</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8"/>
          <p:cNvSpPr txBox="1">
            <a:spLocks noChangeArrowheads="1"/>
          </p:cNvSpPr>
          <p:nvPr/>
        </p:nvSpPr>
        <p:spPr bwMode="auto">
          <a:xfrm>
            <a:off x="646113" y="2870200"/>
            <a:ext cx="2120900" cy="457200"/>
          </a:xfrm>
          <a:prstGeom prst="rect">
            <a:avLst/>
          </a:prstGeom>
          <a:noFill/>
          <a:ln w="9525">
            <a:noFill/>
            <a:miter lim="800000"/>
            <a:headEnd/>
            <a:tailEnd/>
          </a:ln>
        </p:spPr>
        <p:txBody>
          <a:bodyPr>
            <a:spAutoFit/>
          </a:bodyPr>
          <a:lstStyle/>
          <a:p>
            <a:pPr>
              <a:spcBef>
                <a:spcPct val="50000"/>
              </a:spcBef>
            </a:pPr>
            <a:r>
              <a:rPr lang="en-US" sz="1200">
                <a:solidFill>
                  <a:srgbClr val="000000"/>
                </a:solidFill>
              </a:rPr>
              <a:t>Operational Choice Level</a:t>
            </a:r>
          </a:p>
        </p:txBody>
      </p:sp>
      <p:sp>
        <p:nvSpPr>
          <p:cNvPr id="9219" name="Text Box 29"/>
          <p:cNvSpPr txBox="1">
            <a:spLocks noChangeArrowheads="1"/>
          </p:cNvSpPr>
          <p:nvPr/>
        </p:nvSpPr>
        <p:spPr bwMode="auto">
          <a:xfrm>
            <a:off x="3792538" y="1216025"/>
            <a:ext cx="1065212" cy="284163"/>
          </a:xfrm>
          <a:prstGeom prst="rect">
            <a:avLst/>
          </a:prstGeom>
          <a:noFill/>
          <a:ln w="9525">
            <a:noFill/>
            <a:miter lim="800000"/>
            <a:headEnd/>
            <a:tailEnd/>
          </a:ln>
        </p:spPr>
        <p:txBody>
          <a:bodyPr>
            <a:spAutoFit/>
          </a:bodyPr>
          <a:lstStyle/>
          <a:p>
            <a:pPr>
              <a:spcBef>
                <a:spcPct val="50000"/>
              </a:spcBef>
            </a:pPr>
            <a:r>
              <a:rPr lang="en-US" sz="1200">
                <a:solidFill>
                  <a:srgbClr val="000000"/>
                </a:solidFill>
              </a:rPr>
              <a:t>BAPPEDA </a:t>
            </a:r>
          </a:p>
        </p:txBody>
      </p:sp>
      <p:sp>
        <p:nvSpPr>
          <p:cNvPr id="9220" name="Text Box 30"/>
          <p:cNvSpPr txBox="1">
            <a:spLocks noChangeArrowheads="1"/>
          </p:cNvSpPr>
          <p:nvPr/>
        </p:nvSpPr>
        <p:spPr bwMode="auto">
          <a:xfrm>
            <a:off x="7127875" y="2655888"/>
            <a:ext cx="895350" cy="274637"/>
          </a:xfrm>
          <a:prstGeom prst="rect">
            <a:avLst/>
          </a:prstGeom>
          <a:noFill/>
          <a:ln w="9525">
            <a:noFill/>
            <a:miter lim="800000"/>
            <a:headEnd/>
            <a:tailEnd/>
          </a:ln>
        </p:spPr>
        <p:txBody>
          <a:bodyPr>
            <a:spAutoFit/>
          </a:bodyPr>
          <a:lstStyle/>
          <a:p>
            <a:pPr>
              <a:spcBef>
                <a:spcPct val="50000"/>
              </a:spcBef>
            </a:pPr>
            <a:r>
              <a:rPr lang="en-US" sz="1200">
                <a:solidFill>
                  <a:srgbClr val="000000"/>
                </a:solidFill>
              </a:rPr>
              <a:t>Rules</a:t>
            </a:r>
          </a:p>
        </p:txBody>
      </p:sp>
      <p:sp>
        <p:nvSpPr>
          <p:cNvPr id="9221" name="Text Box 31"/>
          <p:cNvSpPr txBox="1">
            <a:spLocks noChangeArrowheads="1"/>
          </p:cNvSpPr>
          <p:nvPr/>
        </p:nvSpPr>
        <p:spPr bwMode="auto">
          <a:xfrm>
            <a:off x="646113" y="1574800"/>
            <a:ext cx="2011362" cy="457200"/>
          </a:xfrm>
          <a:prstGeom prst="rect">
            <a:avLst/>
          </a:prstGeom>
          <a:noFill/>
          <a:ln w="9525">
            <a:noFill/>
            <a:miter lim="800000"/>
            <a:headEnd/>
            <a:tailEnd/>
          </a:ln>
        </p:spPr>
        <p:txBody>
          <a:bodyPr>
            <a:spAutoFit/>
          </a:bodyPr>
          <a:lstStyle/>
          <a:p>
            <a:pPr>
              <a:spcBef>
                <a:spcPct val="50000"/>
              </a:spcBef>
            </a:pPr>
            <a:r>
              <a:rPr lang="en-US" sz="1200">
                <a:solidFill>
                  <a:srgbClr val="000000"/>
                </a:solidFill>
              </a:rPr>
              <a:t>Collective Choice Level</a:t>
            </a:r>
          </a:p>
        </p:txBody>
      </p:sp>
      <p:sp>
        <p:nvSpPr>
          <p:cNvPr id="9222" name="Text Box 32"/>
          <p:cNvSpPr txBox="1">
            <a:spLocks noChangeArrowheads="1"/>
          </p:cNvSpPr>
          <p:nvPr/>
        </p:nvSpPr>
        <p:spPr bwMode="auto">
          <a:xfrm>
            <a:off x="7015163" y="1719263"/>
            <a:ext cx="1230312" cy="274637"/>
          </a:xfrm>
          <a:prstGeom prst="rect">
            <a:avLst/>
          </a:prstGeom>
          <a:noFill/>
          <a:ln w="9525">
            <a:noFill/>
            <a:miter lim="800000"/>
            <a:headEnd/>
            <a:tailEnd/>
          </a:ln>
        </p:spPr>
        <p:txBody>
          <a:bodyPr>
            <a:spAutoFit/>
          </a:bodyPr>
          <a:lstStyle/>
          <a:p>
            <a:pPr>
              <a:spcBef>
                <a:spcPct val="50000"/>
              </a:spcBef>
            </a:pPr>
            <a:r>
              <a:rPr lang="en-US" sz="1200">
                <a:solidFill>
                  <a:srgbClr val="000000"/>
                </a:solidFill>
              </a:rPr>
              <a:t>Change </a:t>
            </a:r>
          </a:p>
        </p:txBody>
      </p:sp>
      <p:sp>
        <p:nvSpPr>
          <p:cNvPr id="9223" name="Line 33"/>
          <p:cNvSpPr>
            <a:spLocks noChangeShapeType="1"/>
          </p:cNvSpPr>
          <p:nvPr/>
        </p:nvSpPr>
        <p:spPr bwMode="auto">
          <a:xfrm flipV="1">
            <a:off x="2654300" y="1863725"/>
            <a:ext cx="0" cy="936625"/>
          </a:xfrm>
          <a:prstGeom prst="line">
            <a:avLst/>
          </a:prstGeom>
          <a:noFill/>
          <a:ln w="9525">
            <a:solidFill>
              <a:schemeClr val="tx1"/>
            </a:solidFill>
            <a:round/>
            <a:headEnd/>
            <a:tailEnd/>
          </a:ln>
        </p:spPr>
        <p:txBody>
          <a:bodyPr wrap="none" anchor="ctr"/>
          <a:lstStyle/>
          <a:p>
            <a:endParaRPr lang="id-ID"/>
          </a:p>
        </p:txBody>
      </p:sp>
      <p:sp>
        <p:nvSpPr>
          <p:cNvPr id="9224" name="Line 34"/>
          <p:cNvSpPr>
            <a:spLocks noChangeShapeType="1"/>
          </p:cNvSpPr>
          <p:nvPr/>
        </p:nvSpPr>
        <p:spPr bwMode="auto">
          <a:xfrm>
            <a:off x="2654300" y="1863725"/>
            <a:ext cx="334963" cy="0"/>
          </a:xfrm>
          <a:prstGeom prst="line">
            <a:avLst/>
          </a:prstGeom>
          <a:noFill/>
          <a:ln w="9525">
            <a:solidFill>
              <a:schemeClr val="tx1"/>
            </a:solidFill>
            <a:round/>
            <a:headEnd/>
            <a:tailEnd type="triangle" w="med" len="med"/>
          </a:ln>
        </p:spPr>
        <p:txBody>
          <a:bodyPr wrap="none" anchor="ctr"/>
          <a:lstStyle/>
          <a:p>
            <a:endParaRPr lang="id-ID"/>
          </a:p>
        </p:txBody>
      </p:sp>
      <p:sp>
        <p:nvSpPr>
          <p:cNvPr id="9225" name="Line 35"/>
          <p:cNvSpPr>
            <a:spLocks noChangeShapeType="1"/>
          </p:cNvSpPr>
          <p:nvPr/>
        </p:nvSpPr>
        <p:spPr bwMode="auto">
          <a:xfrm>
            <a:off x="5784850" y="1863725"/>
            <a:ext cx="1230313" cy="0"/>
          </a:xfrm>
          <a:prstGeom prst="line">
            <a:avLst/>
          </a:prstGeom>
          <a:noFill/>
          <a:ln w="9525">
            <a:solidFill>
              <a:schemeClr val="tx1"/>
            </a:solidFill>
            <a:round/>
            <a:headEnd/>
            <a:tailEnd type="triangle" w="med" len="med"/>
          </a:ln>
        </p:spPr>
        <p:txBody>
          <a:bodyPr wrap="none" anchor="ctr"/>
          <a:lstStyle/>
          <a:p>
            <a:endParaRPr lang="id-ID"/>
          </a:p>
        </p:txBody>
      </p:sp>
      <p:sp>
        <p:nvSpPr>
          <p:cNvPr id="9226" name="Line 36"/>
          <p:cNvSpPr>
            <a:spLocks noChangeShapeType="1"/>
          </p:cNvSpPr>
          <p:nvPr/>
        </p:nvSpPr>
        <p:spPr bwMode="auto">
          <a:xfrm>
            <a:off x="7573963" y="2079625"/>
            <a:ext cx="0" cy="576263"/>
          </a:xfrm>
          <a:prstGeom prst="line">
            <a:avLst/>
          </a:prstGeom>
          <a:noFill/>
          <a:ln w="9525">
            <a:solidFill>
              <a:schemeClr val="tx1"/>
            </a:solidFill>
            <a:round/>
            <a:headEnd/>
            <a:tailEnd type="triangle" w="med" len="med"/>
          </a:ln>
        </p:spPr>
        <p:txBody>
          <a:bodyPr wrap="none" anchor="ctr"/>
          <a:lstStyle/>
          <a:p>
            <a:endParaRPr lang="id-ID"/>
          </a:p>
        </p:txBody>
      </p:sp>
      <p:sp>
        <p:nvSpPr>
          <p:cNvPr id="9227" name="Rectangle 38"/>
          <p:cNvSpPr>
            <a:spLocks noChangeArrowheads="1"/>
          </p:cNvSpPr>
          <p:nvPr/>
        </p:nvSpPr>
        <p:spPr bwMode="auto">
          <a:xfrm>
            <a:off x="642938" y="1071563"/>
            <a:ext cx="7715250" cy="2879725"/>
          </a:xfrm>
          <a:prstGeom prst="rect">
            <a:avLst/>
          </a:prstGeom>
          <a:noFill/>
          <a:ln w="9525" algn="ctr">
            <a:solidFill>
              <a:schemeClr val="tx1"/>
            </a:solidFill>
            <a:miter lim="800000"/>
            <a:headEnd/>
            <a:tailEnd/>
          </a:ln>
        </p:spPr>
        <p:txBody>
          <a:bodyPr wrap="none" anchor="ctr"/>
          <a:lstStyle/>
          <a:p>
            <a:endParaRPr lang="en-US"/>
          </a:p>
        </p:txBody>
      </p:sp>
      <p:sp>
        <p:nvSpPr>
          <p:cNvPr id="9228" name="Line 39"/>
          <p:cNvSpPr>
            <a:spLocks noChangeShapeType="1"/>
          </p:cNvSpPr>
          <p:nvPr/>
        </p:nvSpPr>
        <p:spPr bwMode="auto">
          <a:xfrm>
            <a:off x="4330700" y="1431925"/>
            <a:ext cx="0" cy="215900"/>
          </a:xfrm>
          <a:prstGeom prst="line">
            <a:avLst/>
          </a:prstGeom>
          <a:noFill/>
          <a:ln w="9525">
            <a:solidFill>
              <a:schemeClr val="tx1"/>
            </a:solidFill>
            <a:round/>
            <a:headEnd/>
            <a:tailEnd type="triangle" w="med" len="med"/>
          </a:ln>
        </p:spPr>
        <p:txBody>
          <a:bodyPr wrap="none" anchor="ctr"/>
          <a:lstStyle/>
          <a:p>
            <a:endParaRPr lang="id-ID"/>
          </a:p>
        </p:txBody>
      </p:sp>
      <p:sp>
        <p:nvSpPr>
          <p:cNvPr id="9229" name="Text Box 40"/>
          <p:cNvSpPr txBox="1">
            <a:spLocks noChangeArrowheads="1"/>
          </p:cNvSpPr>
          <p:nvPr/>
        </p:nvSpPr>
        <p:spPr bwMode="auto">
          <a:xfrm>
            <a:off x="3103563" y="2511425"/>
            <a:ext cx="2124075" cy="661988"/>
          </a:xfrm>
          <a:prstGeom prst="rect">
            <a:avLst/>
          </a:prstGeom>
          <a:noFill/>
          <a:ln w="9525">
            <a:noFill/>
            <a:miter lim="800000"/>
            <a:headEnd/>
            <a:tailEnd/>
          </a:ln>
        </p:spPr>
        <p:txBody>
          <a:bodyPr>
            <a:spAutoFit/>
          </a:bodyPr>
          <a:lstStyle/>
          <a:p>
            <a:pPr marL="87313" indent="-87313">
              <a:lnSpc>
                <a:spcPct val="70000"/>
              </a:lnSpc>
              <a:spcBef>
                <a:spcPct val="50000"/>
              </a:spcBef>
            </a:pPr>
            <a:r>
              <a:rPr lang="en-US" sz="1200">
                <a:solidFill>
                  <a:srgbClr val="000000"/>
                </a:solidFill>
              </a:rPr>
              <a:t>Local community </a:t>
            </a:r>
          </a:p>
          <a:p>
            <a:pPr marL="87313" indent="-87313">
              <a:lnSpc>
                <a:spcPct val="70000"/>
              </a:lnSpc>
              <a:spcBef>
                <a:spcPct val="50000"/>
              </a:spcBef>
              <a:buFontTx/>
              <a:buChar char="•"/>
            </a:pPr>
            <a:r>
              <a:rPr lang="de-DE" sz="1200">
                <a:solidFill>
                  <a:srgbClr val="000000"/>
                </a:solidFill>
              </a:rPr>
              <a:t>Different actors </a:t>
            </a:r>
          </a:p>
          <a:p>
            <a:pPr marL="87313" indent="-87313">
              <a:lnSpc>
                <a:spcPct val="70000"/>
              </a:lnSpc>
              <a:spcBef>
                <a:spcPct val="50000"/>
              </a:spcBef>
              <a:buFontTx/>
              <a:buChar char="•"/>
            </a:pPr>
            <a:r>
              <a:rPr lang="de-DE" sz="1200">
                <a:solidFill>
                  <a:srgbClr val="000000"/>
                </a:solidFill>
              </a:rPr>
              <a:t>Different interest</a:t>
            </a:r>
            <a:endParaRPr lang="en-US" sz="1200">
              <a:solidFill>
                <a:srgbClr val="000000"/>
              </a:solidFill>
            </a:endParaRPr>
          </a:p>
        </p:txBody>
      </p:sp>
      <p:sp>
        <p:nvSpPr>
          <p:cNvPr id="9230" name="Text Box 41"/>
          <p:cNvSpPr txBox="1">
            <a:spLocks noChangeArrowheads="1"/>
          </p:cNvSpPr>
          <p:nvPr/>
        </p:nvSpPr>
        <p:spPr bwMode="auto">
          <a:xfrm>
            <a:off x="3211513" y="3448050"/>
            <a:ext cx="2570162" cy="274638"/>
          </a:xfrm>
          <a:prstGeom prst="rect">
            <a:avLst/>
          </a:prstGeom>
          <a:noFill/>
          <a:ln w="9525">
            <a:noFill/>
            <a:miter lim="800000"/>
            <a:headEnd/>
            <a:tailEnd/>
          </a:ln>
        </p:spPr>
        <p:txBody>
          <a:bodyPr>
            <a:spAutoFit/>
          </a:bodyPr>
          <a:lstStyle/>
          <a:p>
            <a:pPr>
              <a:spcBef>
                <a:spcPct val="50000"/>
              </a:spcBef>
            </a:pPr>
            <a:r>
              <a:rPr lang="en-US" sz="1200">
                <a:solidFill>
                  <a:srgbClr val="000000"/>
                </a:solidFill>
              </a:rPr>
              <a:t>Coral reef ecosystems </a:t>
            </a:r>
          </a:p>
        </p:txBody>
      </p:sp>
      <p:sp>
        <p:nvSpPr>
          <p:cNvPr id="9231" name="AutoShape 42"/>
          <p:cNvSpPr>
            <a:spLocks noChangeArrowheads="1"/>
          </p:cNvSpPr>
          <p:nvPr/>
        </p:nvSpPr>
        <p:spPr bwMode="auto">
          <a:xfrm>
            <a:off x="3103563" y="3448050"/>
            <a:ext cx="2459037" cy="288925"/>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9232" name="AutoShape 43"/>
          <p:cNvSpPr>
            <a:spLocks noChangeArrowheads="1"/>
          </p:cNvSpPr>
          <p:nvPr/>
        </p:nvSpPr>
        <p:spPr bwMode="auto">
          <a:xfrm>
            <a:off x="3103563" y="2441575"/>
            <a:ext cx="2012950" cy="719138"/>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9233" name="Line 44"/>
          <p:cNvSpPr>
            <a:spLocks noChangeShapeType="1"/>
          </p:cNvSpPr>
          <p:nvPr/>
        </p:nvSpPr>
        <p:spPr bwMode="auto">
          <a:xfrm>
            <a:off x="4219575" y="3159125"/>
            <a:ext cx="3175" cy="288925"/>
          </a:xfrm>
          <a:prstGeom prst="line">
            <a:avLst/>
          </a:prstGeom>
          <a:noFill/>
          <a:ln w="9525">
            <a:solidFill>
              <a:schemeClr val="tx1"/>
            </a:solidFill>
            <a:round/>
            <a:headEnd type="triangle" w="med" len="med"/>
            <a:tailEnd type="triangle" w="med" len="med"/>
          </a:ln>
        </p:spPr>
        <p:txBody>
          <a:bodyPr wrap="none" anchor="ctr"/>
          <a:lstStyle/>
          <a:p>
            <a:endParaRPr lang="id-ID"/>
          </a:p>
        </p:txBody>
      </p:sp>
      <p:sp>
        <p:nvSpPr>
          <p:cNvPr id="9234" name="AutoShape 45"/>
          <p:cNvSpPr>
            <a:spLocks noChangeArrowheads="1"/>
          </p:cNvSpPr>
          <p:nvPr/>
        </p:nvSpPr>
        <p:spPr bwMode="auto">
          <a:xfrm>
            <a:off x="7127875" y="2655888"/>
            <a:ext cx="892175" cy="287337"/>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9235" name="AutoShape 46"/>
          <p:cNvSpPr>
            <a:spLocks noChangeArrowheads="1"/>
          </p:cNvSpPr>
          <p:nvPr/>
        </p:nvSpPr>
        <p:spPr bwMode="auto">
          <a:xfrm>
            <a:off x="7015163" y="1647825"/>
            <a:ext cx="1119187" cy="431800"/>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9236" name="AutoShape 47"/>
          <p:cNvSpPr>
            <a:spLocks noChangeArrowheads="1"/>
          </p:cNvSpPr>
          <p:nvPr/>
        </p:nvSpPr>
        <p:spPr bwMode="auto">
          <a:xfrm>
            <a:off x="3662363" y="1216025"/>
            <a:ext cx="1338262" cy="215900"/>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9237" name="AutoShape 48"/>
          <p:cNvSpPr>
            <a:spLocks noChangeArrowheads="1"/>
          </p:cNvSpPr>
          <p:nvPr/>
        </p:nvSpPr>
        <p:spPr bwMode="auto">
          <a:xfrm>
            <a:off x="2987675" y="1647825"/>
            <a:ext cx="2797175" cy="431800"/>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9238" name="Line 49"/>
          <p:cNvSpPr>
            <a:spLocks noChangeShapeType="1"/>
          </p:cNvSpPr>
          <p:nvPr/>
        </p:nvSpPr>
        <p:spPr bwMode="auto">
          <a:xfrm flipH="1">
            <a:off x="6904038" y="2798763"/>
            <a:ext cx="223837" cy="0"/>
          </a:xfrm>
          <a:prstGeom prst="line">
            <a:avLst/>
          </a:prstGeom>
          <a:noFill/>
          <a:ln w="9525">
            <a:solidFill>
              <a:schemeClr val="tx1"/>
            </a:solidFill>
            <a:round/>
            <a:headEnd/>
            <a:tailEnd type="triangle" w="med" len="med"/>
          </a:ln>
        </p:spPr>
        <p:txBody>
          <a:bodyPr wrap="none" anchor="ctr"/>
          <a:lstStyle/>
          <a:p>
            <a:endParaRPr lang="id-ID"/>
          </a:p>
        </p:txBody>
      </p:sp>
      <p:sp>
        <p:nvSpPr>
          <p:cNvPr id="9239" name="Line 50"/>
          <p:cNvSpPr>
            <a:spLocks noChangeShapeType="1"/>
          </p:cNvSpPr>
          <p:nvPr/>
        </p:nvSpPr>
        <p:spPr bwMode="auto">
          <a:xfrm flipV="1">
            <a:off x="2654300" y="2798763"/>
            <a:ext cx="449263" cy="1587"/>
          </a:xfrm>
          <a:prstGeom prst="line">
            <a:avLst/>
          </a:prstGeom>
          <a:noFill/>
          <a:ln w="9525">
            <a:solidFill>
              <a:schemeClr val="tx1"/>
            </a:solidFill>
            <a:round/>
            <a:headEnd/>
            <a:tailEnd/>
          </a:ln>
        </p:spPr>
        <p:txBody>
          <a:bodyPr wrap="none" anchor="ctr"/>
          <a:lstStyle/>
          <a:p>
            <a:endParaRPr lang="id-ID"/>
          </a:p>
        </p:txBody>
      </p:sp>
      <p:sp>
        <p:nvSpPr>
          <p:cNvPr id="9240" name="AutoShape 53"/>
          <p:cNvSpPr>
            <a:spLocks noChangeArrowheads="1"/>
          </p:cNvSpPr>
          <p:nvPr/>
        </p:nvSpPr>
        <p:spPr bwMode="auto">
          <a:xfrm>
            <a:off x="2989263" y="2366963"/>
            <a:ext cx="5145087" cy="1441450"/>
          </a:xfrm>
          <a:prstGeom prst="roundRect">
            <a:avLst>
              <a:gd name="adj" fmla="val 16667"/>
            </a:avLst>
          </a:prstGeom>
          <a:noFill/>
          <a:ln w="9525" algn="ctr">
            <a:solidFill>
              <a:schemeClr val="tx1"/>
            </a:solidFill>
            <a:prstDash val="dash"/>
            <a:round/>
            <a:headEnd/>
            <a:tailEnd/>
          </a:ln>
        </p:spPr>
        <p:txBody>
          <a:bodyPr wrap="none" anchor="ctr"/>
          <a:lstStyle/>
          <a:p>
            <a:endParaRPr lang="en-US"/>
          </a:p>
        </p:txBody>
      </p:sp>
      <p:sp>
        <p:nvSpPr>
          <p:cNvPr id="9241" name="Text Box 54"/>
          <p:cNvSpPr txBox="1">
            <a:spLocks noChangeArrowheads="1"/>
          </p:cNvSpPr>
          <p:nvPr/>
        </p:nvSpPr>
        <p:spPr bwMode="auto">
          <a:xfrm>
            <a:off x="3052763" y="1647825"/>
            <a:ext cx="2447925" cy="461963"/>
          </a:xfrm>
          <a:prstGeom prst="rect">
            <a:avLst/>
          </a:prstGeom>
          <a:noFill/>
          <a:ln w="9525">
            <a:noFill/>
            <a:miter lim="800000"/>
            <a:headEnd/>
            <a:tailEnd/>
          </a:ln>
        </p:spPr>
        <p:txBody>
          <a:bodyPr>
            <a:spAutoFit/>
          </a:bodyPr>
          <a:lstStyle/>
          <a:p>
            <a:pPr>
              <a:spcBef>
                <a:spcPct val="50000"/>
              </a:spcBef>
            </a:pPr>
            <a:r>
              <a:rPr lang="en-US" sz="1200">
                <a:solidFill>
                  <a:srgbClr val="000000"/>
                </a:solidFill>
              </a:rPr>
              <a:t>Village officials, SATGAS,  some fishermen </a:t>
            </a:r>
          </a:p>
        </p:txBody>
      </p:sp>
      <p:sp>
        <p:nvSpPr>
          <p:cNvPr id="9242" name="Text Box 55"/>
          <p:cNvSpPr txBox="1">
            <a:spLocks noChangeArrowheads="1"/>
          </p:cNvSpPr>
          <p:nvPr/>
        </p:nvSpPr>
        <p:spPr bwMode="auto">
          <a:xfrm>
            <a:off x="5338763" y="2582863"/>
            <a:ext cx="1676400" cy="457200"/>
          </a:xfrm>
          <a:prstGeom prst="rect">
            <a:avLst/>
          </a:prstGeom>
          <a:noFill/>
          <a:ln w="9525">
            <a:noFill/>
            <a:miter lim="800000"/>
            <a:headEnd/>
            <a:tailEnd/>
          </a:ln>
        </p:spPr>
        <p:txBody>
          <a:bodyPr>
            <a:spAutoFit/>
          </a:bodyPr>
          <a:lstStyle/>
          <a:p>
            <a:pPr>
              <a:spcBef>
                <a:spcPct val="50000"/>
              </a:spcBef>
            </a:pPr>
            <a:r>
              <a:rPr lang="en-US" sz="1200">
                <a:solidFill>
                  <a:srgbClr val="000000"/>
                </a:solidFill>
              </a:rPr>
              <a:t>Village administration</a:t>
            </a:r>
          </a:p>
        </p:txBody>
      </p:sp>
      <p:sp>
        <p:nvSpPr>
          <p:cNvPr id="9243" name="AutoShape 56"/>
          <p:cNvSpPr>
            <a:spLocks noChangeArrowheads="1"/>
          </p:cNvSpPr>
          <p:nvPr/>
        </p:nvSpPr>
        <p:spPr bwMode="auto">
          <a:xfrm>
            <a:off x="5449888" y="2582863"/>
            <a:ext cx="1454150" cy="431800"/>
          </a:xfrm>
          <a:prstGeom prst="roundRect">
            <a:avLst>
              <a:gd name="adj" fmla="val 16667"/>
            </a:avLst>
          </a:prstGeom>
          <a:noFill/>
          <a:ln w="12700" algn="ctr">
            <a:solidFill>
              <a:schemeClr val="tx1"/>
            </a:solidFill>
            <a:round/>
            <a:headEnd/>
            <a:tailEnd/>
          </a:ln>
        </p:spPr>
        <p:txBody>
          <a:bodyPr wrap="none" anchor="ctr"/>
          <a:lstStyle/>
          <a:p>
            <a:endParaRPr lang="en-US"/>
          </a:p>
        </p:txBody>
      </p:sp>
      <p:sp>
        <p:nvSpPr>
          <p:cNvPr id="9244" name="Line 57"/>
          <p:cNvSpPr>
            <a:spLocks noChangeShapeType="1"/>
          </p:cNvSpPr>
          <p:nvPr/>
        </p:nvSpPr>
        <p:spPr bwMode="auto">
          <a:xfrm flipH="1">
            <a:off x="5114925" y="2798763"/>
            <a:ext cx="334963" cy="0"/>
          </a:xfrm>
          <a:prstGeom prst="line">
            <a:avLst/>
          </a:prstGeom>
          <a:noFill/>
          <a:ln w="9525">
            <a:solidFill>
              <a:schemeClr val="tx1"/>
            </a:solidFill>
            <a:round/>
            <a:headEnd/>
            <a:tailEnd type="triangle" w="med" len="med"/>
          </a:ln>
        </p:spPr>
        <p:txBody>
          <a:bodyPr wrap="none" anchor="ctr"/>
          <a:lstStyle/>
          <a:p>
            <a:endParaRPr lang="id-ID"/>
          </a:p>
        </p:txBody>
      </p:sp>
      <p:sp>
        <p:nvSpPr>
          <p:cNvPr id="9245" name="TextBox 29"/>
          <p:cNvSpPr txBox="1">
            <a:spLocks noChangeArrowheads="1"/>
          </p:cNvSpPr>
          <p:nvPr/>
        </p:nvSpPr>
        <p:spPr bwMode="auto">
          <a:xfrm>
            <a:off x="2357438" y="285750"/>
            <a:ext cx="4857750" cy="369888"/>
          </a:xfrm>
          <a:prstGeom prst="rect">
            <a:avLst/>
          </a:prstGeom>
          <a:noFill/>
          <a:ln w="9525">
            <a:noFill/>
            <a:miter lim="800000"/>
            <a:headEnd/>
            <a:tailEnd/>
          </a:ln>
        </p:spPr>
        <p:txBody>
          <a:bodyPr>
            <a:spAutoFit/>
          </a:bodyPr>
          <a:lstStyle/>
          <a:p>
            <a:r>
              <a:rPr lang="en-US"/>
              <a:t>Local Governance of Gili Indah  Coral Reefs</a:t>
            </a:r>
          </a:p>
        </p:txBody>
      </p:sp>
      <p:sp>
        <p:nvSpPr>
          <p:cNvPr id="9246" name="TextBox 30"/>
          <p:cNvSpPr txBox="1">
            <a:spLocks noChangeArrowheads="1"/>
          </p:cNvSpPr>
          <p:nvPr/>
        </p:nvSpPr>
        <p:spPr bwMode="auto">
          <a:xfrm>
            <a:off x="571500" y="4214813"/>
            <a:ext cx="8001000" cy="1200150"/>
          </a:xfrm>
          <a:prstGeom prst="rect">
            <a:avLst/>
          </a:prstGeom>
          <a:noFill/>
          <a:ln w="9525">
            <a:noFill/>
            <a:miter lim="800000"/>
            <a:headEnd/>
            <a:tailEnd/>
          </a:ln>
        </p:spPr>
        <p:txBody>
          <a:bodyPr>
            <a:spAutoFit/>
          </a:bodyPr>
          <a:lstStyle/>
          <a:p>
            <a:pPr algn="just"/>
            <a:r>
              <a:rPr lang="en-US"/>
              <a:t>Tahap3. BAPPEDA menfasilitasi perangkat desa, SATGAS dan beberapa nelayan melakukan perubahan atas aturan yang dibuat sebelumnya oleh UNRAM. Aturan ini dijalankan oleh pemerintah desa. Namun, faktanya aturan ini juga tdk effektif.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642</TotalTime>
  <Words>2306</Words>
  <Application>Microsoft Office PowerPoint</Application>
  <PresentationFormat>On-screen Show (4:3)</PresentationFormat>
  <Paragraphs>312</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Sekian dan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VISTA</dc:creator>
  <cp:lastModifiedBy>Kastana</cp:lastModifiedBy>
  <cp:revision>32</cp:revision>
  <dcterms:created xsi:type="dcterms:W3CDTF">2008-04-23T21:36:29Z</dcterms:created>
  <dcterms:modified xsi:type="dcterms:W3CDTF">2012-10-15T02:22:49Z</dcterms:modified>
</cp:coreProperties>
</file>